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Lst>
  <p:notesMasterIdLst>
    <p:notesMasterId r:id="rId41"/>
  </p:notesMasterIdLst>
  <p:handoutMasterIdLst>
    <p:handoutMasterId r:id="rId42"/>
  </p:handoutMasterIdLst>
  <p:sldIdLst>
    <p:sldId id="332" r:id="rId6"/>
    <p:sldId id="784" r:id="rId7"/>
    <p:sldId id="785" r:id="rId8"/>
    <p:sldId id="771" r:id="rId9"/>
    <p:sldId id="772" r:id="rId10"/>
    <p:sldId id="917" r:id="rId11"/>
    <p:sldId id="774" r:id="rId12"/>
    <p:sldId id="775" r:id="rId13"/>
    <p:sldId id="777" r:id="rId14"/>
    <p:sldId id="910" r:id="rId15"/>
    <p:sldId id="925" r:id="rId16"/>
    <p:sldId id="926" r:id="rId17"/>
    <p:sldId id="929" r:id="rId18"/>
    <p:sldId id="786" r:id="rId19"/>
    <p:sldId id="767" r:id="rId20"/>
    <p:sldId id="927" r:id="rId21"/>
    <p:sldId id="918" r:id="rId22"/>
    <p:sldId id="758" r:id="rId23"/>
    <p:sldId id="744" r:id="rId24"/>
    <p:sldId id="761" r:id="rId25"/>
    <p:sldId id="762" r:id="rId26"/>
    <p:sldId id="787" r:id="rId27"/>
    <p:sldId id="796" r:id="rId28"/>
    <p:sldId id="919" r:id="rId29"/>
    <p:sldId id="921" r:id="rId30"/>
    <p:sldId id="922" r:id="rId31"/>
    <p:sldId id="800" r:id="rId32"/>
    <p:sldId id="804" r:id="rId33"/>
    <p:sldId id="805" r:id="rId34"/>
    <p:sldId id="806" r:id="rId35"/>
    <p:sldId id="807" r:id="rId36"/>
    <p:sldId id="913" r:id="rId37"/>
    <p:sldId id="928" r:id="rId38"/>
    <p:sldId id="909" r:id="rId39"/>
    <p:sldId id="923" r:id="rId40"/>
  </p:sldIdLst>
  <p:sldSz cx="9144000" cy="5143500" type="screen16x9"/>
  <p:notesSz cx="9926638" cy="1435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lkes, Emma" initials="EF" lastIdx="3" clrIdx="0"/>
  <p:cmAuthor id="1" name="Gallienne, David" initials="GD" lastIdx="74" clrIdx="1"/>
  <p:cmAuthor id="2" name="Lee, Keni" initials="LK" lastIdx="46" clrIdx="2"/>
  <p:cmAuthor id="3" name="Mehta, Madhura" initials="MM" lastIdx="138" clrIdx="3"/>
  <p:cmAuthor id="4" name="RX88069" initials="R" lastIdx="17" clrIdx="4"/>
  <p:cmAuthor id="5" name="Galligan,Carlene (DRA) BIP-US-R" initials="G(B" lastIdx="16" clrIdx="5"/>
  <p:cmAuthor id="6" name="Dr. Christoph Lüer" initials="CL" lastIdx="2" clrIdx="6"/>
  <p:cmAuthor id="7" name="SANJA GILJANOVIC KIS" initials="SGK" lastIdx="5" clrIdx="7"/>
  <p:cmAuthor id="8" name="John Rudolph" initials="JRR" lastIdx="32" clrIdx="8"/>
  <p:cmAuthor id="9" name="Wolf,Janine (CDep PM M Me) BIG-DE-I" initials="W(PMMB" lastIdx="8" clrIdx="9"/>
  <p:cmAuthor id="10" name="Alison Terry" initials="AT" lastIdx="99" clrIdx="10"/>
  <p:cmAuthor id="11" name="Sarah Yelling" initials="SY" lastIdx="0" clrIdx="11"/>
  <p:cmAuthor id="12" name="Hach,Dr.,Thomas (TA_MET) BIP-DE-I" initials="H(B" lastIdx="1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A311"/>
    <a:srgbClr val="FF3399"/>
    <a:srgbClr val="4D4D4F"/>
    <a:srgbClr val="CC00FF"/>
    <a:srgbClr val="606F26"/>
    <a:srgbClr val="FF6600"/>
    <a:srgbClr val="FFFF19"/>
    <a:srgbClr val="EEC52B"/>
    <a:srgbClr val="D2DFA0"/>
    <a:srgbClr val="79A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68" autoAdjust="0"/>
    <p:restoredTop sz="96803" autoAdjust="0"/>
  </p:normalViewPr>
  <p:slideViewPr>
    <p:cSldViewPr snapToGrid="0" showGuides="1">
      <p:cViewPr>
        <p:scale>
          <a:sx n="105" d="100"/>
          <a:sy n="105" d="100"/>
        </p:scale>
        <p:origin x="-72" y="-72"/>
      </p:cViewPr>
      <p:guideLst>
        <p:guide orient="horz" pos="260"/>
        <p:guide orient="horz" pos="534"/>
        <p:guide orient="horz" pos="1497"/>
        <p:guide orient="horz" pos="3158"/>
        <p:guide pos="204"/>
        <p:guide pos="5694"/>
        <p:guide pos="2880"/>
        <p:guide pos="385"/>
      </p:guideLst>
    </p:cSldViewPr>
  </p:slideViewPr>
  <p:outlineViewPr>
    <p:cViewPr>
      <p:scale>
        <a:sx n="33" d="100"/>
        <a:sy n="33" d="100"/>
      </p:scale>
      <p:origin x="0" y="130254"/>
    </p:cViewPr>
  </p:outlineViewPr>
  <p:notesTextViewPr>
    <p:cViewPr>
      <p:scale>
        <a:sx n="75" d="100"/>
        <a:sy n="75" d="100"/>
      </p:scale>
      <p:origin x="0" y="0"/>
    </p:cViewPr>
  </p:notesTextViewPr>
  <p:sorterViewPr>
    <p:cViewPr>
      <p:scale>
        <a:sx n="100" d="100"/>
        <a:sy n="100" d="100"/>
      </p:scale>
      <p:origin x="0" y="4932"/>
    </p:cViewPr>
  </p:sorterViewPr>
  <p:notesViewPr>
    <p:cSldViewPr snapToGrid="0">
      <p:cViewPr>
        <p:scale>
          <a:sx n="200" d="100"/>
          <a:sy n="200" d="100"/>
        </p:scale>
        <p:origin x="-1296" y="3744"/>
      </p:cViewPr>
      <p:guideLst>
        <p:guide orient="horz" pos="4519"/>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0"/>
          <c:order val="0"/>
          <c:tx>
            <c:strRef>
              <c:f>Sheet1!$B$1</c:f>
              <c:strCache>
                <c:ptCount val="1"/>
                <c:pt idx="0">
                  <c:v>2011</c:v>
                </c:pt>
              </c:strCache>
            </c:strRef>
          </c:tx>
          <c:spPr>
            <a:solidFill>
              <a:schemeClr val="accent3">
                <a:lumMod val="60000"/>
                <a:lumOff val="40000"/>
              </a:schemeClr>
            </a:solidFill>
          </c:spPr>
          <c:invertIfNegative val="0"/>
          <c:dLbls>
            <c:txPr>
              <a:bodyPr/>
              <a:lstStyle/>
              <a:p>
                <a:pPr>
                  <a:defRPr sz="1600">
                    <a:solidFill>
                      <a:schemeClr val="tx1"/>
                    </a:solidFill>
                  </a:defRPr>
                </a:pPr>
                <a:endParaRPr lang="en-US"/>
              </a:p>
            </c:txPr>
            <c:showLegendKey val="0"/>
            <c:showVal val="1"/>
            <c:showCatName val="0"/>
            <c:showSerName val="0"/>
            <c:showPercent val="0"/>
            <c:showBubbleSize val="0"/>
            <c:showLeaderLines val="0"/>
          </c:dLbls>
          <c:cat>
            <c:strRef>
              <c:f>Sheet1!$A$2:$A$8</c:f>
              <c:strCache>
                <c:ptCount val="4"/>
                <c:pt idx="0">
                  <c:v>Category 1</c:v>
                </c:pt>
                <c:pt idx="1">
                  <c:v>Category 2</c:v>
                </c:pt>
                <c:pt idx="2">
                  <c:v>Category 3</c:v>
                </c:pt>
                <c:pt idx="3">
                  <c:v>Category 4</c:v>
                </c:pt>
              </c:strCache>
            </c:strRef>
          </c:cat>
          <c:val>
            <c:numRef>
              <c:f>Sheet1!$B$2:$B$8</c:f>
              <c:numCache>
                <c:formatCode>General</c:formatCode>
                <c:ptCount val="7"/>
                <c:pt idx="0">
                  <c:v>38</c:v>
                </c:pt>
                <c:pt idx="1">
                  <c:v>25</c:v>
                </c:pt>
                <c:pt idx="2">
                  <c:v>53</c:v>
                </c:pt>
                <c:pt idx="3">
                  <c:v>15</c:v>
                </c:pt>
                <c:pt idx="4">
                  <c:v>61</c:v>
                </c:pt>
                <c:pt idx="5">
                  <c:v>90</c:v>
                </c:pt>
                <c:pt idx="6">
                  <c:v>84</c:v>
                </c:pt>
              </c:numCache>
            </c:numRef>
          </c:val>
        </c:ser>
        <c:ser>
          <c:idx val="1"/>
          <c:order val="1"/>
          <c:tx>
            <c:strRef>
              <c:f>Sheet1!$C$1</c:f>
              <c:strCache>
                <c:ptCount val="1"/>
                <c:pt idx="0">
                  <c:v>2030</c:v>
                </c:pt>
              </c:strCache>
            </c:strRef>
          </c:tx>
          <c:spPr>
            <a:solidFill>
              <a:schemeClr val="accent2"/>
            </a:solidFill>
          </c:spPr>
          <c:invertIfNegative val="0"/>
          <c:dLbls>
            <c:txPr>
              <a:bodyPr/>
              <a:lstStyle/>
              <a:p>
                <a:pPr>
                  <a:defRPr sz="1600">
                    <a:solidFill>
                      <a:schemeClr val="tx1"/>
                    </a:solidFill>
                  </a:defRPr>
                </a:pPr>
                <a:endParaRPr lang="en-US"/>
              </a:p>
            </c:txPr>
            <c:showLegendKey val="0"/>
            <c:showVal val="1"/>
            <c:showCatName val="0"/>
            <c:showSerName val="0"/>
            <c:showPercent val="0"/>
            <c:showBubbleSize val="0"/>
            <c:showLeaderLines val="0"/>
          </c:dLbls>
          <c:cat>
            <c:strRef>
              <c:f>Sheet1!$A$2:$A$8</c:f>
              <c:strCache>
                <c:ptCount val="4"/>
                <c:pt idx="0">
                  <c:v>Category 1</c:v>
                </c:pt>
                <c:pt idx="1">
                  <c:v>Category 2</c:v>
                </c:pt>
                <c:pt idx="2">
                  <c:v>Category 3</c:v>
                </c:pt>
                <c:pt idx="3">
                  <c:v>Category 4</c:v>
                </c:pt>
              </c:strCache>
            </c:strRef>
          </c:cat>
          <c:val>
            <c:numRef>
              <c:f>Sheet1!$C$2:$C$8</c:f>
              <c:numCache>
                <c:formatCode>General</c:formatCode>
                <c:ptCount val="7"/>
                <c:pt idx="0">
                  <c:v>51</c:v>
                </c:pt>
                <c:pt idx="1">
                  <c:v>40</c:v>
                </c:pt>
                <c:pt idx="2">
                  <c:v>64</c:v>
                </c:pt>
                <c:pt idx="3">
                  <c:v>28</c:v>
                </c:pt>
                <c:pt idx="4">
                  <c:v>101</c:v>
                </c:pt>
                <c:pt idx="5">
                  <c:v>130</c:v>
                </c:pt>
                <c:pt idx="6">
                  <c:v>138</c:v>
                </c:pt>
              </c:numCache>
            </c:numRef>
          </c:val>
        </c:ser>
        <c:dLbls>
          <c:showLegendKey val="0"/>
          <c:showVal val="0"/>
          <c:showCatName val="0"/>
          <c:showSerName val="0"/>
          <c:showPercent val="0"/>
          <c:showBubbleSize val="0"/>
        </c:dLbls>
        <c:gapWidth val="72"/>
        <c:axId val="112811008"/>
        <c:axId val="112837376"/>
      </c:barChart>
      <c:catAx>
        <c:axId val="112811008"/>
        <c:scaling>
          <c:orientation val="minMax"/>
        </c:scaling>
        <c:delete val="1"/>
        <c:axPos val="b"/>
        <c:majorTickMark val="out"/>
        <c:minorTickMark val="none"/>
        <c:tickLblPos val="none"/>
        <c:crossAx val="112837376"/>
        <c:crosses val="autoZero"/>
        <c:auto val="1"/>
        <c:lblAlgn val="ctr"/>
        <c:lblOffset val="100"/>
        <c:noMultiLvlLbl val="0"/>
      </c:catAx>
      <c:valAx>
        <c:axId val="112837376"/>
        <c:scaling>
          <c:orientation val="minMax"/>
        </c:scaling>
        <c:delete val="1"/>
        <c:axPos val="l"/>
        <c:numFmt formatCode="General" sourceLinked="1"/>
        <c:majorTickMark val="out"/>
        <c:minorTickMark val="none"/>
        <c:tickLblPos val="none"/>
        <c:crossAx val="1128110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6"/>
            <a:ext cx="4302624" cy="717903"/>
          </a:xfrm>
          <a:prstGeom prst="rect">
            <a:avLst/>
          </a:prstGeom>
        </p:spPr>
        <p:txBody>
          <a:bodyPr vert="horz" lIns="131575" tIns="65788" rIns="131575" bIns="65788" rtlCol="0"/>
          <a:lstStyle>
            <a:lvl1pPr algn="l">
              <a:defRPr sz="1700"/>
            </a:lvl1pPr>
          </a:lstStyle>
          <a:p>
            <a:endParaRPr lang="en-GB"/>
          </a:p>
        </p:txBody>
      </p:sp>
      <p:sp>
        <p:nvSpPr>
          <p:cNvPr id="3" name="Date Placeholder 2"/>
          <p:cNvSpPr>
            <a:spLocks noGrp="1"/>
          </p:cNvSpPr>
          <p:nvPr>
            <p:ph type="dt" sz="quarter" idx="1"/>
          </p:nvPr>
        </p:nvSpPr>
        <p:spPr>
          <a:xfrm>
            <a:off x="5621699" y="6"/>
            <a:ext cx="4302624" cy="717903"/>
          </a:xfrm>
          <a:prstGeom prst="rect">
            <a:avLst/>
          </a:prstGeom>
        </p:spPr>
        <p:txBody>
          <a:bodyPr vert="horz" lIns="131575" tIns="65788" rIns="131575" bIns="65788" rtlCol="0"/>
          <a:lstStyle>
            <a:lvl1pPr algn="r">
              <a:defRPr sz="1700"/>
            </a:lvl1pPr>
          </a:lstStyle>
          <a:p>
            <a:fld id="{BDD47354-12C7-49F1-BCED-D7D24A217CA5}" type="datetimeFigureOut">
              <a:rPr lang="en-GB" smtClean="0"/>
              <a:pPr/>
              <a:t>21/11/2014</a:t>
            </a:fld>
            <a:endParaRPr lang="en-GB"/>
          </a:p>
        </p:txBody>
      </p:sp>
      <p:sp>
        <p:nvSpPr>
          <p:cNvPr id="4" name="Footer Placeholder 3"/>
          <p:cNvSpPr>
            <a:spLocks noGrp="1"/>
          </p:cNvSpPr>
          <p:nvPr>
            <p:ph type="ftr" sz="quarter" idx="2"/>
          </p:nvPr>
        </p:nvSpPr>
        <p:spPr>
          <a:xfrm>
            <a:off x="3" y="13635551"/>
            <a:ext cx="4302624" cy="717902"/>
          </a:xfrm>
          <a:prstGeom prst="rect">
            <a:avLst/>
          </a:prstGeom>
        </p:spPr>
        <p:txBody>
          <a:bodyPr vert="horz" lIns="131575" tIns="65788" rIns="131575" bIns="65788" rtlCol="0" anchor="b"/>
          <a:lstStyle>
            <a:lvl1pPr algn="l">
              <a:defRPr sz="1700"/>
            </a:lvl1pPr>
          </a:lstStyle>
          <a:p>
            <a:endParaRPr lang="en-GB"/>
          </a:p>
        </p:txBody>
      </p:sp>
      <p:sp>
        <p:nvSpPr>
          <p:cNvPr id="5" name="Slide Number Placeholder 4"/>
          <p:cNvSpPr>
            <a:spLocks noGrp="1"/>
          </p:cNvSpPr>
          <p:nvPr>
            <p:ph type="sldNum" sz="quarter" idx="3"/>
          </p:nvPr>
        </p:nvSpPr>
        <p:spPr>
          <a:xfrm>
            <a:off x="5621699" y="13635551"/>
            <a:ext cx="4302624" cy="717902"/>
          </a:xfrm>
          <a:prstGeom prst="rect">
            <a:avLst/>
          </a:prstGeom>
        </p:spPr>
        <p:txBody>
          <a:bodyPr vert="horz" lIns="131575" tIns="65788" rIns="131575" bIns="65788" rtlCol="0" anchor="b"/>
          <a:lstStyle>
            <a:lvl1pPr algn="r">
              <a:defRPr sz="1700"/>
            </a:lvl1pPr>
          </a:lstStyle>
          <a:p>
            <a:fld id="{B7E9AA65-3F43-44F0-A4C4-DBAD0DEF5240}" type="slidenum">
              <a:rPr lang="en-GB" smtClean="0"/>
              <a:pPr/>
              <a:t>‹#›</a:t>
            </a:fld>
            <a:endParaRPr lang="en-GB"/>
          </a:p>
        </p:txBody>
      </p:sp>
    </p:spTree>
    <p:extLst>
      <p:ext uri="{BB962C8B-B14F-4D97-AF65-F5344CB8AC3E}">
        <p14:creationId xmlns:p14="http://schemas.microsoft.com/office/powerpoint/2010/main" val="2282158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4301008" cy="718698"/>
          </a:xfrm>
          <a:prstGeom prst="rect">
            <a:avLst/>
          </a:prstGeom>
        </p:spPr>
        <p:txBody>
          <a:bodyPr vert="horz" lIns="129141" tIns="64570" rIns="129141" bIns="64570" rtlCol="0"/>
          <a:lstStyle>
            <a:lvl1pPr algn="l">
              <a:defRPr sz="1700"/>
            </a:lvl1pPr>
          </a:lstStyle>
          <a:p>
            <a:endParaRPr lang="en-GB"/>
          </a:p>
        </p:txBody>
      </p:sp>
      <p:sp>
        <p:nvSpPr>
          <p:cNvPr id="3" name="Date Placeholder 2"/>
          <p:cNvSpPr>
            <a:spLocks noGrp="1"/>
          </p:cNvSpPr>
          <p:nvPr>
            <p:ph type="dt" idx="1"/>
          </p:nvPr>
        </p:nvSpPr>
        <p:spPr>
          <a:xfrm>
            <a:off x="5623345" y="3"/>
            <a:ext cx="4301008" cy="718698"/>
          </a:xfrm>
          <a:prstGeom prst="rect">
            <a:avLst/>
          </a:prstGeom>
        </p:spPr>
        <p:txBody>
          <a:bodyPr vert="horz" lIns="129141" tIns="64570" rIns="129141" bIns="64570" rtlCol="0"/>
          <a:lstStyle>
            <a:lvl1pPr algn="r">
              <a:defRPr sz="1700"/>
            </a:lvl1pPr>
          </a:lstStyle>
          <a:p>
            <a:fld id="{A62F8E7F-565F-4022-9BC3-5E9B24D283FB}" type="datetimeFigureOut">
              <a:rPr lang="en-GB" smtClean="0"/>
              <a:pPr/>
              <a:t>21/11/2014</a:t>
            </a:fld>
            <a:endParaRPr lang="en-GB"/>
          </a:p>
        </p:txBody>
      </p:sp>
      <p:sp>
        <p:nvSpPr>
          <p:cNvPr id="4" name="Slide Image Placeholder 3"/>
          <p:cNvSpPr>
            <a:spLocks noGrp="1" noRot="1" noChangeAspect="1"/>
          </p:cNvSpPr>
          <p:nvPr>
            <p:ph type="sldImg" idx="2"/>
          </p:nvPr>
        </p:nvSpPr>
        <p:spPr>
          <a:xfrm>
            <a:off x="179388" y="1077913"/>
            <a:ext cx="9567862" cy="5381625"/>
          </a:xfrm>
          <a:prstGeom prst="rect">
            <a:avLst/>
          </a:prstGeom>
          <a:noFill/>
          <a:ln w="12700">
            <a:solidFill>
              <a:prstClr val="black"/>
            </a:solidFill>
          </a:ln>
        </p:spPr>
        <p:txBody>
          <a:bodyPr vert="horz" lIns="129141" tIns="64570" rIns="129141" bIns="64570" rtlCol="0" anchor="ctr"/>
          <a:lstStyle/>
          <a:p>
            <a:endParaRPr lang="en-GB"/>
          </a:p>
        </p:txBody>
      </p:sp>
      <p:sp>
        <p:nvSpPr>
          <p:cNvPr id="5" name="Notes Placeholder 4"/>
          <p:cNvSpPr>
            <a:spLocks noGrp="1"/>
          </p:cNvSpPr>
          <p:nvPr>
            <p:ph type="body" sz="quarter" idx="3"/>
          </p:nvPr>
        </p:nvSpPr>
        <p:spPr>
          <a:xfrm>
            <a:off x="992901" y="6818543"/>
            <a:ext cx="7940851" cy="6461457"/>
          </a:xfrm>
          <a:prstGeom prst="rect">
            <a:avLst/>
          </a:prstGeom>
        </p:spPr>
        <p:txBody>
          <a:bodyPr vert="horz" lIns="129141" tIns="64570" rIns="129141" bIns="645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4" y="13634797"/>
            <a:ext cx="4301008" cy="718698"/>
          </a:xfrm>
          <a:prstGeom prst="rect">
            <a:avLst/>
          </a:prstGeom>
        </p:spPr>
        <p:txBody>
          <a:bodyPr vert="horz" lIns="129141" tIns="64570" rIns="129141" bIns="64570" rtlCol="0" anchor="b"/>
          <a:lstStyle>
            <a:lvl1pPr algn="l">
              <a:defRPr sz="1700"/>
            </a:lvl1pPr>
          </a:lstStyle>
          <a:p>
            <a:endParaRPr lang="en-GB"/>
          </a:p>
        </p:txBody>
      </p:sp>
      <p:sp>
        <p:nvSpPr>
          <p:cNvPr id="7" name="Slide Number Placeholder 6"/>
          <p:cNvSpPr>
            <a:spLocks noGrp="1"/>
          </p:cNvSpPr>
          <p:nvPr>
            <p:ph type="sldNum" sz="quarter" idx="5"/>
          </p:nvPr>
        </p:nvSpPr>
        <p:spPr>
          <a:xfrm>
            <a:off x="5623345" y="13634797"/>
            <a:ext cx="4301008" cy="718698"/>
          </a:xfrm>
          <a:prstGeom prst="rect">
            <a:avLst/>
          </a:prstGeom>
        </p:spPr>
        <p:txBody>
          <a:bodyPr vert="horz" lIns="129141" tIns="64570" rIns="129141" bIns="64570" rtlCol="0" anchor="b"/>
          <a:lstStyle>
            <a:lvl1pPr algn="r">
              <a:defRPr sz="1700"/>
            </a:lvl1pPr>
          </a:lstStyle>
          <a:p>
            <a:fld id="{25AAA31E-EB2D-4E95-AFA0-062F3BD3A22E}" type="slidenum">
              <a:rPr lang="en-GB" smtClean="0"/>
              <a:pPr/>
              <a:t>‹#›</a:t>
            </a:fld>
            <a:endParaRPr lang="en-GB"/>
          </a:p>
        </p:txBody>
      </p:sp>
    </p:spTree>
    <p:extLst>
      <p:ext uri="{BB962C8B-B14F-4D97-AF65-F5344CB8AC3E}">
        <p14:creationId xmlns:p14="http://schemas.microsoft.com/office/powerpoint/2010/main" val="325010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7913"/>
            <a:ext cx="9567862" cy="5381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BCF4C5-C384-4D2F-B102-6C77B8BD4B5F}"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21233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2"/>
          <p:cNvSpPr>
            <a:spLocks noGrp="1" noRot="1" noChangeAspect="1" noTextEdit="1"/>
          </p:cNvSpPr>
          <p:nvPr>
            <p:ph type="sldImg"/>
          </p:nvPr>
        </p:nvSpPr>
        <p:spPr>
          <a:xfrm>
            <a:off x="179388" y="1077913"/>
            <a:ext cx="9567862" cy="5381625"/>
          </a:xfrm>
          <a:ln/>
        </p:spPr>
      </p:sp>
      <p:sp>
        <p:nvSpPr>
          <p:cNvPr id="380930" name="Notizenplatzhalter 3"/>
          <p:cNvSpPr>
            <a:spLocks noGrp="1"/>
          </p:cNvSpPr>
          <p:nvPr/>
        </p:nvSpPr>
        <p:spPr bwMode="auto">
          <a:xfrm>
            <a:off x="992206" y="6820143"/>
            <a:ext cx="7942237" cy="6460093"/>
          </a:xfrm>
          <a:prstGeom prst="rect">
            <a:avLst/>
          </a:prstGeom>
          <a:noFill/>
          <a:ln w="9525">
            <a:noFill/>
            <a:miter lim="800000"/>
            <a:headEnd/>
            <a:tailEnd/>
          </a:ln>
        </p:spPr>
        <p:txBody>
          <a:bodyPr lIns="133650" tIns="66824" rIns="133650" bIns="66824"/>
          <a:lstStyle/>
          <a:p>
            <a:pPr fontAlgn="base">
              <a:spcBef>
                <a:spcPct val="30000"/>
              </a:spcBef>
              <a:spcAft>
                <a:spcPct val="0"/>
              </a:spcAft>
            </a:pPr>
            <a:endParaRPr lang="de-DE" sz="1700" b="1" u="sng">
              <a:solidFill>
                <a:srgbClr val="000000"/>
              </a:solidFill>
              <a:cs typeface="Arial" charset="0"/>
            </a:endParaRPr>
          </a:p>
        </p:txBody>
      </p:sp>
      <p:sp>
        <p:nvSpPr>
          <p:cNvPr id="2" name="Notes Placeholder 1"/>
          <p:cNvSpPr>
            <a:spLocks noGrp="1"/>
          </p:cNvSpPr>
          <p:nvPr>
            <p:ph type="body" idx="1"/>
          </p:nvPr>
        </p:nvSpPr>
        <p:spPr/>
        <p:txBody>
          <a:bodyPr/>
          <a:lstStyle/>
          <a:p>
            <a:r>
              <a:rPr lang="en-US" dirty="0" smtClean="0"/>
              <a:t>At a certain glucose concentration the glucose flux is to high and the glucose transport system becomes saturated . All the filtered glucose in excess of this threshold is excreted In the urine. </a:t>
            </a:r>
          </a:p>
          <a:p>
            <a:endParaRPr lang="en-GB" dirty="0" smtClean="0"/>
          </a:p>
          <a:p>
            <a:r>
              <a:rPr lang="en-GB" dirty="0" err="1" smtClean="0"/>
              <a:t>DeFronZo</a:t>
            </a:r>
            <a:r>
              <a:rPr lang="en-GB" dirty="0" smtClean="0"/>
              <a:t> EASD 2012 abstract:</a:t>
            </a:r>
          </a:p>
          <a:p>
            <a:r>
              <a:rPr lang="en-US" dirty="0" err="1" smtClean="0"/>
              <a:t>Dapagliflozin</a:t>
            </a:r>
            <a:r>
              <a:rPr lang="en-US" dirty="0" smtClean="0"/>
              <a:t> reduces renal threshold for glucose excretion in T2D</a:t>
            </a:r>
          </a:p>
          <a:p>
            <a:r>
              <a:rPr lang="en-US" dirty="0" smtClean="0"/>
              <a:t>R.A. DeFronzo1, M. Hompesch2, S. Kasichayanula3, X. Liu3, Y. Hong3, M. Pfister3, L.A. Morrow2,</a:t>
            </a:r>
          </a:p>
          <a:p>
            <a:r>
              <a:rPr lang="en-US" dirty="0" smtClean="0"/>
              <a:t>B.R. Leslie3, D.W. Boulton4, A. Ching3, F.P. LaCreta3, S.C. Griffen3;</a:t>
            </a:r>
          </a:p>
          <a:p>
            <a:r>
              <a:rPr lang="en-US" dirty="0" smtClean="0"/>
              <a:t>1</a:t>
            </a:r>
          </a:p>
          <a:p>
            <a:r>
              <a:rPr lang="en-US" dirty="0" smtClean="0"/>
              <a:t>University of Texas Health Science Center, San Antonio, 2Profil Institute for Clinical Research,</a:t>
            </a:r>
          </a:p>
          <a:p>
            <a:r>
              <a:rPr lang="en-US" dirty="0" smtClean="0"/>
              <a:t>Chula Vista, 3Bristol-Myers Squibb, Princeton, 4Bristol-Myer Squibb, Princeton, USA.</a:t>
            </a:r>
          </a:p>
          <a:p>
            <a:endParaRPr lang="en-US" dirty="0" smtClean="0"/>
          </a:p>
          <a:p>
            <a:r>
              <a:rPr lang="en-US" dirty="0" smtClean="0"/>
              <a:t>Background and aims: </a:t>
            </a:r>
            <a:r>
              <a:rPr lang="en-US" dirty="0" err="1" smtClean="0"/>
              <a:t>Dapagliflozin</a:t>
            </a:r>
            <a:r>
              <a:rPr lang="en-US" dirty="0" smtClean="0"/>
              <a:t> is a selective sodium-glucose co-transporter 2 (SGLT2)</a:t>
            </a:r>
          </a:p>
          <a:p>
            <a:r>
              <a:rPr lang="en-US" dirty="0" smtClean="0"/>
              <a:t>inhibitor that reduces hyperglycaemia in T2D by promoting urinary glucose excretion. This</a:t>
            </a:r>
          </a:p>
          <a:p>
            <a:r>
              <a:rPr lang="en-US" dirty="0" smtClean="0"/>
              <a:t>study examined the effect of </a:t>
            </a:r>
            <a:r>
              <a:rPr lang="en-US" dirty="0" err="1" smtClean="0"/>
              <a:t>dapagliflozin</a:t>
            </a:r>
            <a:r>
              <a:rPr lang="en-US" dirty="0" smtClean="0"/>
              <a:t> on renal glucose kinetics in healthy subjects and subjects</a:t>
            </a:r>
          </a:p>
          <a:p>
            <a:r>
              <a:rPr lang="en-US" dirty="0" smtClean="0"/>
              <a:t>with T2D.</a:t>
            </a:r>
          </a:p>
          <a:p>
            <a:r>
              <a:rPr lang="en-US" dirty="0" smtClean="0"/>
              <a:t>Materials and methods: Renal glucose kinetics were assessed in 12 healthy control subjects (HbA</a:t>
            </a:r>
            <a:r>
              <a:rPr lang="en-US" baseline="-25000" dirty="0" smtClean="0"/>
              <a:t>1c</a:t>
            </a:r>
          </a:p>
          <a:p>
            <a:r>
              <a:rPr lang="en-US" dirty="0" smtClean="0"/>
              <a:t>5.5 %, 41 years, 27 kg/m</a:t>
            </a:r>
            <a:r>
              <a:rPr lang="en-US" baseline="30000" dirty="0" smtClean="0"/>
              <a:t>2</a:t>
            </a:r>
            <a:r>
              <a:rPr lang="en-US" dirty="0" smtClean="0"/>
              <a:t>, 7 male/5 female) and 12 subjects with T2D (HbA</a:t>
            </a:r>
            <a:r>
              <a:rPr lang="en-US" baseline="-25000" dirty="0" smtClean="0"/>
              <a:t>1c</a:t>
            </a:r>
            <a:r>
              <a:rPr lang="en-US" dirty="0" smtClean="0"/>
              <a:t> 6.5%, 53</a:t>
            </a:r>
          </a:p>
          <a:p>
            <a:r>
              <a:rPr lang="en-US" dirty="0" smtClean="0"/>
              <a:t>years, 30 kg/m</a:t>
            </a:r>
            <a:r>
              <a:rPr lang="en-US" baseline="30000" dirty="0" smtClean="0"/>
              <a:t>2</a:t>
            </a:r>
            <a:r>
              <a:rPr lang="en-US" dirty="0" smtClean="0"/>
              <a:t>, 7 male/5 female). All subjects had an estimated glomerular filtration rate (eGFR) ≥ </a:t>
            </a:r>
          </a:p>
          <a:p>
            <a:r>
              <a:rPr lang="en-US" dirty="0" smtClean="0"/>
              <a:t>60 and ≤ 160 mL/min∙1.73 m</a:t>
            </a:r>
            <a:r>
              <a:rPr lang="en-US" baseline="30000" dirty="0" smtClean="0"/>
              <a:t>2</a:t>
            </a:r>
            <a:r>
              <a:rPr lang="en-US" dirty="0" smtClean="0"/>
              <a:t> by the Modification of Diet in Renal Disease equation. Subjects</a:t>
            </a:r>
          </a:p>
          <a:p>
            <a:r>
              <a:rPr lang="en-US" dirty="0" smtClean="0"/>
              <a:t>underwent a combined pancreatic and stepped </a:t>
            </a:r>
            <a:r>
              <a:rPr lang="en-US" dirty="0" err="1" smtClean="0"/>
              <a:t>hyperglycaemic</a:t>
            </a:r>
            <a:r>
              <a:rPr lang="en-US" dirty="0" smtClean="0"/>
              <a:t> clamp at baseline and after 7 days of</a:t>
            </a:r>
          </a:p>
          <a:p>
            <a:r>
              <a:rPr lang="en-US" dirty="0" err="1" smtClean="0"/>
              <a:t>dapagliflozin</a:t>
            </a:r>
            <a:r>
              <a:rPr lang="en-US" dirty="0" smtClean="0"/>
              <a:t> 10 mg/day. The pancreatic/stepped </a:t>
            </a:r>
            <a:r>
              <a:rPr lang="en-US" dirty="0" err="1" smtClean="0"/>
              <a:t>hyperglycaemic</a:t>
            </a:r>
            <a:r>
              <a:rPr lang="en-US" dirty="0" smtClean="0"/>
              <a:t> clamp was performed with</a:t>
            </a:r>
          </a:p>
          <a:p>
            <a:r>
              <a:rPr lang="en-US" dirty="0" err="1" smtClean="0"/>
              <a:t>octreotide</a:t>
            </a:r>
            <a:r>
              <a:rPr lang="en-US" dirty="0" smtClean="0"/>
              <a:t> and basal insulin/glucagon/growth hormone replacement, and evaluated a plasma glucose</a:t>
            </a:r>
          </a:p>
          <a:p>
            <a:r>
              <a:rPr lang="en-US" dirty="0" smtClean="0"/>
              <a:t>range of 100-550 mg/</a:t>
            </a:r>
            <a:r>
              <a:rPr lang="en-US" dirty="0" err="1" smtClean="0"/>
              <a:t>dL</a:t>
            </a:r>
            <a:r>
              <a:rPr lang="en-US" dirty="0" smtClean="0"/>
              <a:t>. Subjects with T2D continued on baseline therapy unless taking</a:t>
            </a:r>
          </a:p>
          <a:p>
            <a:r>
              <a:rPr lang="en-US" dirty="0" smtClean="0"/>
              <a:t>metformin, which was held for 48 h before the pancreatic stepped </a:t>
            </a:r>
            <a:r>
              <a:rPr lang="en-US" dirty="0" err="1" smtClean="0"/>
              <a:t>hyperglycaemic</a:t>
            </a:r>
            <a:r>
              <a:rPr lang="en-US" dirty="0" smtClean="0"/>
              <a:t> clamp. A model</a:t>
            </a:r>
          </a:p>
          <a:p>
            <a:r>
              <a:rPr lang="en-US" dirty="0" smtClean="0"/>
              <a:t>was developed to describe maximum tubular glucose transport (</a:t>
            </a:r>
            <a:r>
              <a:rPr lang="en-US" dirty="0" err="1" smtClean="0"/>
              <a:t>TmG</a:t>
            </a:r>
            <a:r>
              <a:rPr lang="en-US" dirty="0" smtClean="0"/>
              <a:t>), renal glucose threshold (for</a:t>
            </a:r>
          </a:p>
          <a:p>
            <a:r>
              <a:rPr lang="en-US" dirty="0" smtClean="0"/>
              <a:t>onset of </a:t>
            </a:r>
            <a:r>
              <a:rPr lang="en-US" dirty="0" err="1" smtClean="0"/>
              <a:t>glucosuria</a:t>
            </a:r>
            <a:r>
              <a:rPr lang="en-US" dirty="0" smtClean="0"/>
              <a:t>), and splay of the glucose titration curve for healthy and T2D</a:t>
            </a:r>
          </a:p>
          <a:p>
            <a:r>
              <a:rPr lang="en-US" dirty="0" smtClean="0"/>
              <a:t>populations, and then used to estimate these parameters from individual titration curves.</a:t>
            </a:r>
          </a:p>
          <a:p>
            <a:r>
              <a:rPr lang="en-US" dirty="0" smtClean="0"/>
              <a:t>Results: At baseline, the </a:t>
            </a:r>
            <a:r>
              <a:rPr lang="en-US" dirty="0" err="1" smtClean="0"/>
              <a:t>TmG</a:t>
            </a:r>
            <a:r>
              <a:rPr lang="en-US" dirty="0" smtClean="0"/>
              <a:t> (443 </a:t>
            </a:r>
            <a:r>
              <a:rPr lang="en-US" dirty="0" err="1" smtClean="0"/>
              <a:t>vs</a:t>
            </a:r>
            <a:r>
              <a:rPr lang="en-US" dirty="0" smtClean="0"/>
              <a:t> 326 mg/min, p &lt; 0.04) and splay (28,650 </a:t>
            </a:r>
            <a:r>
              <a:rPr lang="en-US" dirty="0" err="1" smtClean="0"/>
              <a:t>vs</a:t>
            </a:r>
            <a:r>
              <a:rPr lang="en-US" dirty="0" smtClean="0"/>
              <a:t> 14,248 mg2/min2,</a:t>
            </a:r>
          </a:p>
          <a:p>
            <a:r>
              <a:rPr lang="en-US" dirty="0" smtClean="0"/>
              <a:t>p &lt; 0.0001) were significantly higher in subjects with T2D </a:t>
            </a:r>
            <a:r>
              <a:rPr lang="en-US" dirty="0" err="1" smtClean="0"/>
              <a:t>vs</a:t>
            </a:r>
            <a:r>
              <a:rPr lang="en-US" dirty="0" smtClean="0"/>
              <a:t> controls. The baseline</a:t>
            </a:r>
          </a:p>
          <a:p>
            <a:r>
              <a:rPr lang="en-US" dirty="0" smtClean="0"/>
              <a:t>threshold was similar in subjects with T2D (</a:t>
            </a:r>
            <a:r>
              <a:rPr lang="en-US" b="1" dirty="0" smtClean="0"/>
              <a:t>196 mg/</a:t>
            </a:r>
            <a:r>
              <a:rPr lang="en-US" b="1" dirty="0" err="1" smtClean="0"/>
              <a:t>dL</a:t>
            </a:r>
            <a:r>
              <a:rPr lang="en-US" b="1" dirty="0" smtClean="0"/>
              <a:t> [10.9 </a:t>
            </a:r>
            <a:r>
              <a:rPr lang="en-US" b="1" dirty="0" err="1" smtClean="0"/>
              <a:t>mmol</a:t>
            </a:r>
            <a:r>
              <a:rPr lang="en-US" b="1" dirty="0" smtClean="0"/>
              <a:t>/L</a:t>
            </a:r>
            <a:r>
              <a:rPr lang="en-US" dirty="0" smtClean="0"/>
              <a:t>]) and controls (</a:t>
            </a:r>
            <a:r>
              <a:rPr lang="en-US" b="1" dirty="0" smtClean="0"/>
              <a:t>171</a:t>
            </a:r>
          </a:p>
          <a:p>
            <a:r>
              <a:rPr lang="en-US" b="1" dirty="0" smtClean="0"/>
              <a:t>mg/</a:t>
            </a:r>
            <a:r>
              <a:rPr lang="en-US" b="1" dirty="0" err="1" smtClean="0"/>
              <a:t>dL</a:t>
            </a:r>
            <a:r>
              <a:rPr lang="en-US" b="1" dirty="0" smtClean="0"/>
              <a:t> [9.5 </a:t>
            </a:r>
            <a:r>
              <a:rPr lang="en-US" b="1" dirty="0" err="1" smtClean="0"/>
              <a:t>mmol</a:t>
            </a:r>
            <a:r>
              <a:rPr lang="en-US" b="1" dirty="0" smtClean="0"/>
              <a:t>/L</a:t>
            </a:r>
            <a:r>
              <a:rPr lang="en-US" dirty="0" smtClean="0"/>
              <a:t>]). </a:t>
            </a:r>
            <a:r>
              <a:rPr lang="en-US" dirty="0" err="1" smtClean="0"/>
              <a:t>Dapagliflozin</a:t>
            </a:r>
            <a:r>
              <a:rPr lang="en-US" dirty="0" smtClean="0"/>
              <a:t> treatment reduced </a:t>
            </a:r>
            <a:r>
              <a:rPr lang="en-US" dirty="0" err="1" smtClean="0"/>
              <a:t>TmG</a:t>
            </a:r>
            <a:r>
              <a:rPr lang="en-US" dirty="0" smtClean="0"/>
              <a:t> by 58% in T2D subjects and</a:t>
            </a:r>
          </a:p>
          <a:p>
            <a:r>
              <a:rPr lang="en-US" dirty="0" smtClean="0"/>
              <a:t>53% in healthy subjects. The splay declined similarly by ~ 37% for both groups. Following</a:t>
            </a:r>
          </a:p>
          <a:p>
            <a:r>
              <a:rPr lang="en-US" dirty="0" err="1" smtClean="0"/>
              <a:t>dapagliflozin</a:t>
            </a:r>
            <a:r>
              <a:rPr lang="en-US" dirty="0" smtClean="0"/>
              <a:t>, the </a:t>
            </a:r>
            <a:r>
              <a:rPr lang="en-US" dirty="0" err="1" smtClean="0"/>
              <a:t>modelled</a:t>
            </a:r>
            <a:r>
              <a:rPr lang="en-US" dirty="0" smtClean="0"/>
              <a:t> threshold was markedly reduced in T2D patients, by 89% (21</a:t>
            </a:r>
          </a:p>
          <a:p>
            <a:r>
              <a:rPr lang="en-US" dirty="0" smtClean="0"/>
              <a:t>mg/</a:t>
            </a:r>
            <a:r>
              <a:rPr lang="en-US" dirty="0" err="1" smtClean="0"/>
              <a:t>dL</a:t>
            </a:r>
            <a:r>
              <a:rPr lang="en-US" dirty="0" smtClean="0"/>
              <a:t> [1.2 </a:t>
            </a:r>
            <a:r>
              <a:rPr lang="en-US" dirty="0" err="1" smtClean="0"/>
              <a:t>mmol</a:t>
            </a:r>
            <a:r>
              <a:rPr lang="en-US" dirty="0" smtClean="0"/>
              <a:t>/L]) and in healthy controls, by 78% (37 mg/</a:t>
            </a:r>
            <a:r>
              <a:rPr lang="en-US" dirty="0" err="1" smtClean="0"/>
              <a:t>dL</a:t>
            </a:r>
            <a:r>
              <a:rPr lang="en-US" dirty="0" smtClean="0"/>
              <a:t> [2.1 </a:t>
            </a:r>
            <a:r>
              <a:rPr lang="en-US" dirty="0" err="1" smtClean="0"/>
              <a:t>mmol</a:t>
            </a:r>
            <a:r>
              <a:rPr lang="en-US" dirty="0" smtClean="0"/>
              <a:t>/L]). These </a:t>
            </a:r>
            <a:r>
              <a:rPr lang="en-US" dirty="0" err="1" smtClean="0"/>
              <a:t>modelled</a:t>
            </a:r>
            <a:endParaRPr lang="en-US" dirty="0" smtClean="0"/>
          </a:p>
          <a:p>
            <a:r>
              <a:rPr lang="en-US" dirty="0" smtClean="0"/>
              <a:t>threshold values were well below the plasma glucose levels measured in this study. A modest</a:t>
            </a:r>
          </a:p>
          <a:p>
            <a:r>
              <a:rPr lang="en-US" dirty="0" smtClean="0"/>
              <a:t>reduction in GFR (~ 14%) was observed following </a:t>
            </a:r>
            <a:r>
              <a:rPr lang="en-US" dirty="0" err="1" smtClean="0"/>
              <a:t>dapagliflozin</a:t>
            </a:r>
            <a:r>
              <a:rPr lang="en-US" dirty="0" smtClean="0"/>
              <a:t> treatment in both groups.</a:t>
            </a:r>
          </a:p>
          <a:p>
            <a:r>
              <a:rPr lang="en-US" dirty="0" smtClean="0"/>
              <a:t>Conclusion: In summary, T2D subjects have a higher </a:t>
            </a:r>
            <a:r>
              <a:rPr lang="en-US" dirty="0" err="1" smtClean="0"/>
              <a:t>TmG</a:t>
            </a:r>
            <a:r>
              <a:rPr lang="en-US" dirty="0" smtClean="0"/>
              <a:t> and splay than healthy</a:t>
            </a:r>
          </a:p>
          <a:p>
            <a:r>
              <a:rPr lang="en-US" dirty="0" smtClean="0"/>
              <a:t>controls. </a:t>
            </a:r>
            <a:r>
              <a:rPr lang="en-US" dirty="0" err="1" smtClean="0"/>
              <a:t>Dapagliflozin</a:t>
            </a:r>
            <a:r>
              <a:rPr lang="en-US" dirty="0" smtClean="0"/>
              <a:t> treatment for 7 days reduced </a:t>
            </a:r>
            <a:r>
              <a:rPr lang="en-US" dirty="0" err="1" smtClean="0"/>
              <a:t>TmG</a:t>
            </a:r>
            <a:r>
              <a:rPr lang="en-US" dirty="0" smtClean="0"/>
              <a:t> and splay. However, the markedly</a:t>
            </a:r>
          </a:p>
          <a:p>
            <a:r>
              <a:rPr lang="en-US" dirty="0" smtClean="0"/>
              <a:t>decreased renal glucose threshold was the primary mechanism responsible for the induction of</a:t>
            </a:r>
          </a:p>
          <a:p>
            <a:r>
              <a:rPr lang="en-US" dirty="0" err="1" smtClean="0"/>
              <a:t>glucosuria</a:t>
            </a:r>
            <a:r>
              <a:rPr lang="en-US" dirty="0" smtClean="0"/>
              <a:t> with </a:t>
            </a:r>
            <a:r>
              <a:rPr lang="en-US" dirty="0" err="1" smtClean="0"/>
              <a:t>dapagliflozin</a:t>
            </a:r>
            <a:r>
              <a:rPr lang="en-US" dirty="0" smtClean="0"/>
              <a:t> in both subjects with T2D and healthy controls.</a:t>
            </a:r>
          </a:p>
          <a:p>
            <a:r>
              <a:rPr lang="en-US" dirty="0" smtClean="0"/>
              <a:t>Clinical Trial Registration Number: NCT01165268</a:t>
            </a:r>
          </a:p>
          <a:p>
            <a:r>
              <a:rPr lang="en-US" dirty="0" smtClean="0"/>
              <a:t>Supported by: AstraZeneca and Bristol-Myers Squibb</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7913"/>
            <a:ext cx="9567862" cy="53816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BCF4C5-C384-4D2F-B102-6C77B8BD4B5F}"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1212333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5" name="Rectangle 2"/>
          <p:cNvSpPr>
            <a:spLocks noGrp="1" noRot="1" noChangeAspect="1" noTextEdit="1"/>
          </p:cNvSpPr>
          <p:nvPr>
            <p:ph type="sldImg"/>
          </p:nvPr>
        </p:nvSpPr>
        <p:spPr>
          <a:xfrm>
            <a:off x="179388" y="1077913"/>
            <a:ext cx="9567862" cy="5381625"/>
          </a:xfrm>
          <a:ln/>
        </p:spPr>
      </p:sp>
      <p:sp>
        <p:nvSpPr>
          <p:cNvPr id="385026" name="Notizenplatzhalter 3"/>
          <p:cNvSpPr>
            <a:spLocks noGrp="1"/>
          </p:cNvSpPr>
          <p:nvPr/>
        </p:nvSpPr>
        <p:spPr bwMode="auto">
          <a:xfrm>
            <a:off x="992206" y="6820143"/>
            <a:ext cx="7942237" cy="6460093"/>
          </a:xfrm>
          <a:prstGeom prst="rect">
            <a:avLst/>
          </a:prstGeom>
          <a:noFill/>
          <a:ln w="9525">
            <a:noFill/>
            <a:miter lim="800000"/>
            <a:headEnd/>
            <a:tailEnd/>
          </a:ln>
        </p:spPr>
        <p:txBody>
          <a:bodyPr lIns="133650" tIns="66824" rIns="133650" bIns="66824"/>
          <a:lstStyle/>
          <a:p>
            <a:pPr fontAlgn="base">
              <a:spcBef>
                <a:spcPct val="30000"/>
              </a:spcBef>
              <a:spcAft>
                <a:spcPct val="0"/>
              </a:spcAft>
            </a:pPr>
            <a:endParaRPr lang="de-DE" sz="1700" b="1" u="sng" dirty="0">
              <a:solidFill>
                <a:srgbClr val="000000"/>
              </a:solidFill>
              <a:cs typeface="Arial" charset="0"/>
            </a:endParaRPr>
          </a:p>
        </p:txBody>
      </p:sp>
      <p:sp>
        <p:nvSpPr>
          <p:cNvPr id="2" name="Notes Placeholder 1"/>
          <p:cNvSpPr>
            <a:spLocks noGrp="1"/>
          </p:cNvSpPr>
          <p:nvPr>
            <p:ph type="body" idx="1"/>
          </p:nvPr>
        </p:nvSpPr>
        <p:spPr/>
        <p:txBody>
          <a:bodyPr/>
          <a:lstStyle/>
          <a:p>
            <a:r>
              <a:rPr lang="en-US" dirty="0" smtClean="0"/>
              <a:t>SGLT2 inhibition lowers the Tm – the maximum re-absorptive capacity of the proximal tubule and lower the renal threshold for Glucose. Therefore, treated subjects will start to renally excrete glucose. The amount of excreted glucose is dependent on the Glucose filtration and therefore dependent on the blood glucose values. In the hypoglycaemic Range the amount of Glucose which is excreted will be very small and with rising blood Glucose the excreted glucose will also increase. Subjects with high baseline glucose will have a much higher glucose excretion rate than subjects which are near normal. In the PK/PD studies a UGE (urinary glucose excretion) of around 80 g/day was measured. The Glucose loss is associated with fluid loss (increase in urine volume), osmotic diuresis and of with caloric loss. (average of 240 cal/day)</a:t>
            </a:r>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7913"/>
            <a:ext cx="9567862" cy="5381625"/>
          </a:xfrm>
        </p:spPr>
      </p:sp>
      <p:sp>
        <p:nvSpPr>
          <p:cNvPr id="3" name="Notes Placeholder 2"/>
          <p:cNvSpPr>
            <a:spLocks noGrp="1"/>
          </p:cNvSpPr>
          <p:nvPr>
            <p:ph type="body" idx="1"/>
          </p:nvPr>
        </p:nvSpPr>
        <p:spPr/>
        <p:txBody>
          <a:bodyPr/>
          <a:lstStyle/>
          <a:p>
            <a:r>
              <a:rPr lang="en-US" dirty="0" smtClean="0"/>
              <a:t>Unlike many current therapies, the mechanism of action of SGLT2 inhibition is independent of insulin secretion or insulin resistance. SGLT2 inhibition removes glucose directly.</a:t>
            </a:r>
            <a:endParaRPr lang="en-US" dirty="0" smtClean="0">
              <a:solidFill>
                <a:srgbClr val="FF3399"/>
              </a:solidFill>
            </a:endParaRPr>
          </a:p>
        </p:txBody>
      </p:sp>
      <p:sp>
        <p:nvSpPr>
          <p:cNvPr id="4" name="Slide Number Placeholder 3"/>
          <p:cNvSpPr>
            <a:spLocks noGrp="1"/>
          </p:cNvSpPr>
          <p:nvPr>
            <p:ph type="sldNum" sz="quarter" idx="10"/>
          </p:nvPr>
        </p:nvSpPr>
        <p:spPr/>
        <p:txBody>
          <a:bodyPr/>
          <a:lstStyle/>
          <a:p>
            <a:fld id="{25AAA31E-EB2D-4E95-AFA0-062F3BD3A22E}" type="slidenum">
              <a:rPr lang="en-GB" smtClean="0"/>
              <a:pPr/>
              <a:t>27</a:t>
            </a:fld>
            <a:endParaRPr lang="en-GB" dirty="0"/>
          </a:p>
        </p:txBody>
      </p:sp>
    </p:spTree>
    <p:extLst>
      <p:ext uri="{BB962C8B-B14F-4D97-AF65-F5344CB8AC3E}">
        <p14:creationId xmlns:p14="http://schemas.microsoft.com/office/powerpoint/2010/main" val="695319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TextEdit="1"/>
          </p:cNvSpPr>
          <p:nvPr>
            <p:ph type="sldImg"/>
          </p:nvPr>
        </p:nvSpPr>
        <p:spPr>
          <a:xfrm>
            <a:off x="179388" y="1077913"/>
            <a:ext cx="9567862" cy="5381625"/>
          </a:xfrm>
          <a:ln/>
        </p:spPr>
      </p:sp>
      <p:sp>
        <p:nvSpPr>
          <p:cNvPr id="62361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7913"/>
            <a:ext cx="9567862" cy="5381625"/>
          </a:xfrm>
        </p:spPr>
      </p:sp>
      <p:sp>
        <p:nvSpPr>
          <p:cNvPr id="3" name="Notes Placeholder 2"/>
          <p:cNvSpPr>
            <a:spLocks noGrp="1"/>
          </p:cNvSpPr>
          <p:nvPr>
            <p:ph type="body" idx="1"/>
          </p:nvPr>
        </p:nvSpPr>
        <p:spPr/>
        <p:txBody>
          <a:bodyPr>
            <a:normAutofit/>
          </a:bodyPr>
          <a:lstStyle/>
          <a:p>
            <a:r>
              <a:rPr lang="en-GB" sz="1700" dirty="0"/>
              <a:t>Glucose is a vital fuel for the human body(Wright et al., 2007)  yet the body must defend itself from both hyperglycaemia and hypoglycaemia, both of which can have serious consequences. Hyperglycaemia is associated with acute conditions (diabetic </a:t>
            </a:r>
            <a:r>
              <a:rPr lang="en-GB" sz="1700" dirty="0" err="1"/>
              <a:t>ketoacidosis</a:t>
            </a:r>
            <a:r>
              <a:rPr lang="en-GB" sz="1700" dirty="0"/>
              <a:t> and </a:t>
            </a:r>
            <a:r>
              <a:rPr lang="en-GB" sz="1700" dirty="0" err="1"/>
              <a:t>hyperosmolar</a:t>
            </a:r>
            <a:r>
              <a:rPr lang="en-GB" sz="1700" dirty="0"/>
              <a:t> hyperglycaemic state) and chronic complications (including retinopathy, neuropathy, nephropathy and premature atherosclerosis). On the other hand hypoglycaemia can cause cardiac arrhythmias, neurological dysfunction, coma, seizures and death.(</a:t>
            </a:r>
            <a:r>
              <a:rPr lang="en-GB" sz="1700" dirty="0" err="1"/>
              <a:t>Gerich</a:t>
            </a:r>
            <a:r>
              <a:rPr lang="en-GB" sz="1700" dirty="0"/>
              <a:t>, 2010) </a:t>
            </a:r>
          </a:p>
          <a:p>
            <a:endParaRPr lang="en-GB" sz="1700" dirty="0"/>
          </a:p>
          <a:p>
            <a:r>
              <a:rPr lang="en-GB" sz="1700" dirty="0"/>
              <a:t>In health, blood glucose levels are therefore maintained within narrow concentration limits. Maximum blood concentrations following meal ingestion are usually &lt;9.0 </a:t>
            </a:r>
            <a:r>
              <a:rPr lang="en-GB" sz="1700" dirty="0" err="1"/>
              <a:t>mmol</a:t>
            </a:r>
            <a:r>
              <a:rPr lang="en-GB" sz="1700" dirty="0"/>
              <a:t>/L and minimum concentrations, after a moderate fast or exercise, are usually &gt;3.0 </a:t>
            </a:r>
            <a:r>
              <a:rPr lang="en-GB" sz="1700" dirty="0" err="1"/>
              <a:t>mmol</a:t>
            </a:r>
            <a:r>
              <a:rPr lang="en-GB" sz="1700" dirty="0"/>
              <a:t>/L. This is in contrast to other substrates such as glycerol, lactate, free fatty acids and </a:t>
            </a:r>
            <a:r>
              <a:rPr lang="en-GB" sz="1700" dirty="0" err="1"/>
              <a:t>ketone</a:t>
            </a:r>
            <a:r>
              <a:rPr lang="en-GB" sz="1700" dirty="0"/>
              <a:t> bodies, for which daily fluctuation is much greater. (</a:t>
            </a:r>
            <a:r>
              <a:rPr lang="en-GB" sz="1700" dirty="0" err="1"/>
              <a:t>Gerich</a:t>
            </a:r>
            <a:r>
              <a:rPr lang="en-GB" sz="1700" dirty="0"/>
              <a:t>, 2010)  </a:t>
            </a:r>
          </a:p>
          <a:p>
            <a:endParaRPr lang="en-GB" sz="1700" dirty="0"/>
          </a:p>
          <a:p>
            <a:r>
              <a:rPr lang="en-GB" sz="1700" dirty="0"/>
              <a:t>Blood glucose concentrations are determined by the relative rates of glucose entry into, and removal from, the circulation.(</a:t>
            </a:r>
            <a:r>
              <a:rPr lang="en-GB" sz="1700" dirty="0" err="1"/>
              <a:t>Gerich</a:t>
            </a:r>
            <a:r>
              <a:rPr lang="en-GB" sz="1700" dirty="0"/>
              <a:t>, 2010)  Glucose homeostasis is modulated by a complex interplay of factors such as fuel availability, physical activity, hormones, lipids and glucose transporters.(</a:t>
            </a:r>
            <a:r>
              <a:rPr lang="en-GB" sz="1700" dirty="0" err="1"/>
              <a:t>Gerich</a:t>
            </a:r>
            <a:r>
              <a:rPr lang="en-GB" sz="1700" dirty="0"/>
              <a:t>, 2010)  </a:t>
            </a:r>
          </a:p>
          <a:p>
            <a:endParaRPr lang="en-GB" dirty="0"/>
          </a:p>
        </p:txBody>
      </p:sp>
      <p:sp>
        <p:nvSpPr>
          <p:cNvPr id="4" name="Slide Number Placeholder 3"/>
          <p:cNvSpPr>
            <a:spLocks noGrp="1"/>
          </p:cNvSpPr>
          <p:nvPr>
            <p:ph type="sldNum" sz="quarter" idx="10"/>
          </p:nvPr>
        </p:nvSpPr>
        <p:spPr/>
        <p:txBody>
          <a:bodyPr/>
          <a:lstStyle/>
          <a:p>
            <a:fld id="{25AAA31E-EB2D-4E95-AFA0-062F3BD3A22E}" type="slidenum">
              <a:rPr lang="en-GB" smtClean="0"/>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xfrm>
            <a:off x="-425450" y="736600"/>
            <a:ext cx="10780713" cy="60642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xfrm>
            <a:off x="1236241" y="6976018"/>
            <a:ext cx="7454168" cy="192656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5499" indent="-515499"/>
            <a:endParaRPr lang="en-US" i="1"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2977" name="Rectangle 4"/>
          <p:cNvSpPr>
            <a:spLocks noGrp="1" noRot="1" noChangeAspect="1" noTextEdit="1"/>
          </p:cNvSpPr>
          <p:nvPr>
            <p:ph type="sldImg"/>
          </p:nvPr>
        </p:nvSpPr>
        <p:spPr>
          <a:xfrm>
            <a:off x="179388" y="1077913"/>
            <a:ext cx="9567862" cy="5381625"/>
          </a:xfrm>
          <a:ln/>
        </p:spPr>
      </p:sp>
      <p:sp>
        <p:nvSpPr>
          <p:cNvPr id="2302978" name="Rectangle 5"/>
          <p:cNvSpPr>
            <a:spLocks noGrp="1"/>
          </p:cNvSpPr>
          <p:nvPr>
            <p:ph type="body" idx="1"/>
          </p:nvPr>
        </p:nvSpPr>
        <p:spPr>
          <a:noFill/>
          <a:ln/>
        </p:spPr>
        <p:txBody>
          <a:bodyPr/>
          <a:lstStyle/>
          <a:p>
            <a:r>
              <a:rPr lang="en-GB" smtClean="0">
                <a:latin typeface="Arial" charset="0"/>
              </a:rPr>
              <a:t>Every 10 seconds a patient with diabetes dies from related complications. Diabetes is associated with numerous complications which can affect different organ systems throughout the body. Diabetic retinopathy is a leading cause of blindness, and affects 4.2 million people with diabetes in the US. Diabetic kidney damage is still the leading cause for renal end-stage </a:t>
            </a:r>
            <a:r>
              <a:rPr lang="en-GB" smtClean="0"/>
              <a:t>disease and need for dialysis. </a:t>
            </a:r>
            <a:r>
              <a:rPr lang="en-GB" smtClean="0">
                <a:latin typeface="Arial" charset="0"/>
              </a:rPr>
              <a:t>Diabetic neuropathy is a leading cause of foot wounds and ulcers, often leading to leg and foot amputations. In 2006, in the US alone, 65,700 amputations were required in diabetes patients. 4.6 millions deaths a year are related to diabetes-related causes on a global basis. This means that approximately 13,0680 people die every day.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7913"/>
            <a:ext cx="9567862" cy="5381625"/>
          </a:xfrm>
        </p:spPr>
      </p:sp>
      <p:sp>
        <p:nvSpPr>
          <p:cNvPr id="3" name="Notes Placeholder 2"/>
          <p:cNvSpPr>
            <a:spLocks noGrp="1"/>
          </p:cNvSpPr>
          <p:nvPr>
            <p:ph type="body" idx="1"/>
          </p:nvPr>
        </p:nvSpPr>
        <p:spPr/>
        <p:txBody>
          <a:bodyPr/>
          <a:lstStyle/>
          <a:p>
            <a:r>
              <a:rPr lang="en-US" smtClean="0">
                <a:latin typeface="Arial" pitchFamily="34" charset="0"/>
                <a:cs typeface="Arial" pitchFamily="34" charset="0"/>
              </a:rPr>
              <a:t>Many patients with T2D remain above glycaemic targets. Indicated on this slide are the current glycaemic targets – the ADA recommend that HbA</a:t>
            </a:r>
            <a:r>
              <a:rPr lang="en-US" baseline="-25000" smtClean="0">
                <a:latin typeface="Arial" pitchFamily="34" charset="0"/>
                <a:cs typeface="Arial" pitchFamily="34" charset="0"/>
              </a:rPr>
              <a:t>1c</a:t>
            </a:r>
            <a:r>
              <a:rPr lang="en-US" smtClean="0">
                <a:latin typeface="Arial" pitchFamily="34" charset="0"/>
                <a:cs typeface="Arial" pitchFamily="34" charset="0"/>
              </a:rPr>
              <a:t> levels should be controlled below 7%. The AACE and ACE jointly recommend a tighter target of HbA</a:t>
            </a:r>
            <a:r>
              <a:rPr lang="en-US" baseline="-25000" smtClean="0">
                <a:latin typeface="Arial" pitchFamily="34" charset="0"/>
                <a:cs typeface="Arial" pitchFamily="34" charset="0"/>
              </a:rPr>
              <a:t>1c </a:t>
            </a:r>
            <a:r>
              <a:rPr lang="en-US" smtClean="0">
                <a:latin typeface="Arial" pitchFamily="34" charset="0"/>
                <a:cs typeface="Arial" pitchFamily="34" charset="0"/>
              </a:rPr>
              <a:t>below 6.5%. Despite these targets and current treatments, the majority of patients with diabetes still have an HbA</a:t>
            </a:r>
            <a:r>
              <a:rPr lang="en-US" baseline="-25000" smtClean="0">
                <a:latin typeface="Arial" pitchFamily="34" charset="0"/>
                <a:cs typeface="Arial" pitchFamily="34" charset="0"/>
              </a:rPr>
              <a:t>1c</a:t>
            </a:r>
            <a:r>
              <a:rPr lang="en-US" smtClean="0">
                <a:latin typeface="Arial" pitchFamily="34" charset="0"/>
                <a:cs typeface="Arial" pitchFamily="34" charset="0"/>
              </a:rPr>
              <a:t> above 7.0%. Almost 40% of patients with T2D  have an HbA</a:t>
            </a:r>
            <a:r>
              <a:rPr lang="en-US" baseline="-25000" smtClean="0">
                <a:latin typeface="Arial" pitchFamily="34" charset="0"/>
                <a:cs typeface="Arial" pitchFamily="34" charset="0"/>
              </a:rPr>
              <a:t>1c</a:t>
            </a:r>
            <a:r>
              <a:rPr lang="en-US" smtClean="0">
                <a:latin typeface="Arial" pitchFamily="34" charset="0"/>
                <a:cs typeface="Arial" pitchFamily="34" charset="0"/>
              </a:rPr>
              <a:t> above 8%, and many have HbA</a:t>
            </a:r>
            <a:r>
              <a:rPr lang="en-US" baseline="-25000" smtClean="0">
                <a:latin typeface="Arial" pitchFamily="34" charset="0"/>
                <a:cs typeface="Arial" pitchFamily="34" charset="0"/>
              </a:rPr>
              <a:t>1c</a:t>
            </a:r>
            <a:r>
              <a:rPr lang="en-US" smtClean="0">
                <a:latin typeface="Arial" pitchFamily="34" charset="0"/>
                <a:cs typeface="Arial" pitchFamily="34" charset="0"/>
              </a:rPr>
              <a:t> even higher still, above 9% and 10%.The prevalence of uncontrolled diabetes, despite the available medications, is a major issue.</a:t>
            </a:r>
          </a:p>
        </p:txBody>
      </p:sp>
      <p:sp>
        <p:nvSpPr>
          <p:cNvPr id="4" name="Slide Number Placeholder 3"/>
          <p:cNvSpPr>
            <a:spLocks noGrp="1"/>
          </p:cNvSpPr>
          <p:nvPr>
            <p:ph type="sldNum" sz="quarter" idx="10"/>
          </p:nvPr>
        </p:nvSpPr>
        <p:spPr/>
        <p:txBody>
          <a:bodyPr/>
          <a:lstStyle/>
          <a:p>
            <a:fld id="{25AAA31E-EB2D-4E95-AFA0-062F3BD3A22E}"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29851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7913"/>
            <a:ext cx="9567862" cy="5381625"/>
          </a:xfrm>
        </p:spPr>
      </p:sp>
      <p:sp>
        <p:nvSpPr>
          <p:cNvPr id="3" name="Notes Placeholder 2"/>
          <p:cNvSpPr>
            <a:spLocks noGrp="1"/>
          </p:cNvSpPr>
          <p:nvPr>
            <p:ph type="body" idx="1"/>
          </p:nvPr>
        </p:nvSpPr>
        <p:spPr/>
        <p:txBody>
          <a:bodyPr/>
          <a:lstStyle/>
          <a:p>
            <a:pPr algn="just"/>
            <a:r>
              <a:rPr lang="en-US" sz="1700" dirty="0"/>
              <a:t>T2D is a dysregulation of glucose homeostasis characterized by persistent hyperglycaemia, impaired </a:t>
            </a:r>
            <a:r>
              <a:rPr lang="el-GR" sz="1700" dirty="0"/>
              <a:t>β‐</a:t>
            </a:r>
            <a:r>
              <a:rPr lang="en-US" sz="1700" dirty="0"/>
              <a:t>cell function and insulin resistance. </a:t>
            </a:r>
          </a:p>
          <a:p>
            <a:pPr algn="just"/>
            <a:endParaRPr lang="en-US" sz="1700" dirty="0"/>
          </a:p>
          <a:p>
            <a:pPr algn="just"/>
            <a:r>
              <a:rPr lang="en-US" sz="1700" dirty="0"/>
              <a:t>These 3 factors are interrelated, and form a ‘vicious cycle’ whereby they feed into one another. </a:t>
            </a:r>
          </a:p>
          <a:p>
            <a:pPr algn="just"/>
            <a:endParaRPr lang="en-US" sz="1700" dirty="0"/>
          </a:p>
          <a:p>
            <a:pPr algn="just"/>
            <a:r>
              <a:rPr lang="en-US" sz="1700" dirty="0"/>
              <a:t>All 3 of these defects tend to increase over time; hence there is a progressive rise in blood glucose levels, coupled with increasing insulin resistance and decreasing β‐cell function.</a:t>
            </a:r>
          </a:p>
          <a:p>
            <a:endParaRPr lang="en-GB" dirty="0"/>
          </a:p>
        </p:txBody>
      </p:sp>
      <p:sp>
        <p:nvSpPr>
          <p:cNvPr id="4" name="Slide Number Placeholder 3"/>
          <p:cNvSpPr>
            <a:spLocks noGrp="1"/>
          </p:cNvSpPr>
          <p:nvPr>
            <p:ph type="sldNum" sz="quarter" idx="10"/>
          </p:nvPr>
        </p:nvSpPr>
        <p:spPr/>
        <p:txBody>
          <a:bodyPr/>
          <a:lstStyle/>
          <a:p>
            <a:fld id="{25AAA31E-EB2D-4E95-AFA0-062F3BD3A22E}" type="slidenum">
              <a:rPr lang="en-GB" smtClean="0"/>
              <a:pPr/>
              <a:t>15</a:t>
            </a:fld>
            <a:endParaRPr lang="en-GB"/>
          </a:p>
        </p:txBody>
      </p:sp>
    </p:spTree>
    <p:extLst>
      <p:ext uri="{BB962C8B-B14F-4D97-AF65-F5344CB8AC3E}">
        <p14:creationId xmlns:p14="http://schemas.microsoft.com/office/powerpoint/2010/main" val="330499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mtClean="0"/>
              <a:t>Although the centrality of </a:t>
            </a:r>
            <a:r>
              <a:rPr lang="en-US" err="1" smtClean="0"/>
              <a:t>hyperglycaemia</a:t>
            </a:r>
            <a:r>
              <a:rPr lang="en-US" smtClean="0"/>
              <a:t>, impaired β‐cell function and insulin resistance is </a:t>
            </a:r>
            <a:r>
              <a:rPr lang="en-US" err="1" smtClean="0"/>
              <a:t>undebated</a:t>
            </a:r>
            <a:r>
              <a:rPr lang="en-US" smtClean="0"/>
              <a:t>, the list of pathological derangement has expanded in recent years from a triad, to become an ‘ominous octet’. In short, in addition to the muscle, β‐cell and liver dysfunction discussed above, the fat cell (accelerated lipolysis), gastrointestinal tract (</a:t>
            </a:r>
            <a:r>
              <a:rPr lang="en-US" err="1" smtClean="0"/>
              <a:t>incretin</a:t>
            </a:r>
            <a:r>
              <a:rPr lang="en-US" smtClean="0"/>
              <a:t> resistance), </a:t>
            </a:r>
            <a:r>
              <a:rPr lang="el-GR" smtClean="0"/>
              <a:t>α‐</a:t>
            </a:r>
            <a:r>
              <a:rPr lang="en-US" smtClean="0"/>
              <a:t>cell (</a:t>
            </a:r>
            <a:r>
              <a:rPr lang="en-US" err="1" smtClean="0"/>
              <a:t>hyperglucagonaemia</a:t>
            </a:r>
            <a:r>
              <a:rPr lang="en-US" smtClean="0"/>
              <a:t>), kidney (increased glucose reabsorption) and brain (insulin resistance) can all play important roles in the development of glucose intolerance in Type 2 diabetic individuals. Collectively, these eight factors comprise the ominous octet. </a:t>
            </a:r>
          </a:p>
          <a:p>
            <a:pPr algn="just"/>
            <a:r>
              <a:rPr lang="en-US" smtClean="0"/>
              <a:t>Please keep in mind when </a:t>
            </a:r>
            <a:r>
              <a:rPr lang="en-US" err="1" smtClean="0"/>
              <a:t>dicsussing</a:t>
            </a:r>
            <a:r>
              <a:rPr lang="en-US" smtClean="0"/>
              <a:t> the “octet”. The increase in glucose reabsorption, due to </a:t>
            </a:r>
            <a:r>
              <a:rPr lang="en-US" err="1" smtClean="0"/>
              <a:t>upregulation</a:t>
            </a:r>
            <a:r>
              <a:rPr lang="en-US" smtClean="0"/>
              <a:t> of SGLT2 is surely not one of the major players in this octet leading to Hyperglycemia but surely play a  certain role. The MOA of SGLT2-inhibition is supra-physiological and is not a correction of something which is pathophysiological disturbed in Type 2</a:t>
            </a:r>
            <a:endParaRPr lang="en-GB"/>
          </a:p>
        </p:txBody>
      </p:sp>
      <p:sp>
        <p:nvSpPr>
          <p:cNvPr id="4" name="Slide Number Placeholder 3"/>
          <p:cNvSpPr>
            <a:spLocks noGrp="1"/>
          </p:cNvSpPr>
          <p:nvPr>
            <p:ph type="sldNum" sz="quarter" idx="10"/>
          </p:nvPr>
        </p:nvSpPr>
        <p:spPr/>
        <p:txBody>
          <a:bodyPr/>
          <a:lstStyle/>
          <a:p>
            <a:fld id="{CA800E60-5914-4C59-98A3-C6D8AEC1F2B8}"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242080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388" y="1077913"/>
            <a:ext cx="9567862" cy="5381625"/>
          </a:xfrm>
        </p:spPr>
      </p:sp>
      <p:sp>
        <p:nvSpPr>
          <p:cNvPr id="3" name="Notes Placeholder 2"/>
          <p:cNvSpPr>
            <a:spLocks noGrp="1"/>
          </p:cNvSpPr>
          <p:nvPr>
            <p:ph type="body" idx="1"/>
          </p:nvPr>
        </p:nvSpPr>
        <p:spPr/>
        <p:txBody>
          <a:bodyPr/>
          <a:lstStyle/>
          <a:p>
            <a:r>
              <a:rPr lang="en-GB" sz="1700" dirty="0"/>
              <a:t>The process involves (</a:t>
            </a:r>
            <a:r>
              <a:rPr lang="en-GB" sz="1700" dirty="0" err="1"/>
              <a:t>DeFronzo</a:t>
            </a:r>
            <a:r>
              <a:rPr lang="en-GB" sz="1700" dirty="0"/>
              <a:t> et al., 2012, Mather and Pollock, 2010) :</a:t>
            </a:r>
          </a:p>
          <a:p>
            <a:endParaRPr lang="en-GB" sz="1700" dirty="0"/>
          </a:p>
          <a:p>
            <a:pPr marL="328841" indent="-328841">
              <a:buAutoNum type="arabicPeriod"/>
            </a:pPr>
            <a:r>
              <a:rPr lang="en-GB" sz="1700" dirty="0"/>
              <a:t>An adenosine </a:t>
            </a:r>
            <a:r>
              <a:rPr lang="en-GB" sz="1700" dirty="0" err="1"/>
              <a:t>triphosphatase</a:t>
            </a:r>
            <a:r>
              <a:rPr lang="en-GB" sz="1700" dirty="0"/>
              <a:t> (</a:t>
            </a:r>
            <a:r>
              <a:rPr lang="en-GB" sz="1700" dirty="0" err="1"/>
              <a:t>ATPase</a:t>
            </a:r>
            <a:r>
              <a:rPr lang="en-GB" sz="1700" dirty="0"/>
              <a:t>)-mediated sodium-potassium pump located on the </a:t>
            </a:r>
            <a:r>
              <a:rPr lang="en-GB" sz="1700" dirty="0" err="1"/>
              <a:t>basolateral</a:t>
            </a:r>
            <a:r>
              <a:rPr lang="en-GB" sz="1700" dirty="0"/>
              <a:t> border of the cell pumps sodium into the circulation</a:t>
            </a:r>
          </a:p>
          <a:p>
            <a:pPr marL="328841" indent="-328841"/>
            <a:endParaRPr lang="en-GB" sz="1700" dirty="0"/>
          </a:p>
          <a:p>
            <a:pPr lvl="0"/>
            <a:r>
              <a:rPr lang="en-GB" sz="1700" dirty="0"/>
              <a:t>2. This reduces the intracellular concentration of sodium relative to the lumen, thereby generating an electrochemical concentration gradient of sodium ions across the luminal cell membrane (Mather and Pollock, 2010) </a:t>
            </a:r>
          </a:p>
          <a:p>
            <a:pPr lvl="0"/>
            <a:endParaRPr lang="en-GB" sz="1700" dirty="0"/>
          </a:p>
          <a:p>
            <a:pPr lvl="0"/>
            <a:r>
              <a:rPr lang="en-GB" sz="1700" dirty="0"/>
              <a:t>3. The electrochemical concentration gradient of sodium is coupled with, and drives, SGLT-mediated active transport of glucose from lumen into the cell (Mather and Pollock, 2010) </a:t>
            </a:r>
            <a:r>
              <a:rPr lang="en-US" sz="1700" dirty="0"/>
              <a:t>- </a:t>
            </a:r>
            <a:r>
              <a:rPr lang="en-US" b="0" baseline="0" dirty="0" smtClean="0"/>
              <a:t>Na+:glucose coupling ratio for SGLT2 = 1:1</a:t>
            </a:r>
            <a:r>
              <a:rPr lang="en-GB" sz="1700" dirty="0"/>
              <a:t>, increasing the intracellular glucose concentration</a:t>
            </a:r>
          </a:p>
          <a:p>
            <a:pPr lvl="0"/>
            <a:endParaRPr lang="en-GB" sz="1700" dirty="0"/>
          </a:p>
          <a:p>
            <a:pPr lvl="0"/>
            <a:r>
              <a:rPr lang="en-GB" sz="1700" dirty="0"/>
              <a:t>4. Glucose is then passively transported via GLUT from inside the cell into the bloodstream down a glucose concentration gradient</a:t>
            </a:r>
          </a:p>
          <a:p>
            <a:pPr lvl="0"/>
            <a:endParaRPr lang="en-GB" sz="1700" dirty="0"/>
          </a:p>
          <a:p>
            <a:pPr defTabSz="1315364">
              <a:defRPr/>
            </a:pPr>
            <a:r>
              <a:rPr lang="en-GB" sz="1700" dirty="0" err="1"/>
              <a:t>DeFronzo</a:t>
            </a:r>
            <a:r>
              <a:rPr lang="en-GB" sz="1700" dirty="0"/>
              <a:t>, R. A. et al. 2012. Diabetes </a:t>
            </a:r>
            <a:r>
              <a:rPr lang="en-GB" sz="1700" dirty="0" err="1"/>
              <a:t>Obes</a:t>
            </a:r>
            <a:r>
              <a:rPr lang="en-GB" sz="1700" dirty="0"/>
              <a:t> </a:t>
            </a:r>
            <a:r>
              <a:rPr lang="en-GB" sz="1700" dirty="0" err="1"/>
              <a:t>Metab</a:t>
            </a:r>
            <a:r>
              <a:rPr lang="en-GB" sz="1700" dirty="0"/>
              <a:t>, 14, 5-14.</a:t>
            </a:r>
          </a:p>
          <a:p>
            <a:pPr defTabSz="1315364">
              <a:defRPr/>
            </a:pPr>
            <a:r>
              <a:rPr lang="en-GB" sz="1700" dirty="0"/>
              <a:t>Mather, A. &amp; Pollock, C. 2010. Nat Rev </a:t>
            </a:r>
            <a:r>
              <a:rPr lang="en-GB" sz="1700" dirty="0" err="1"/>
              <a:t>Nephrol</a:t>
            </a:r>
            <a:r>
              <a:rPr lang="en-GB" sz="1700" dirty="0"/>
              <a:t>, 6, 307-11.</a:t>
            </a:r>
          </a:p>
          <a:p>
            <a:pPr lvl="0"/>
            <a:endParaRPr lang="en-GB" sz="1700" dirty="0"/>
          </a:p>
        </p:txBody>
      </p:sp>
      <p:sp>
        <p:nvSpPr>
          <p:cNvPr id="4" name="Slide Number Placeholder 3"/>
          <p:cNvSpPr>
            <a:spLocks noGrp="1"/>
          </p:cNvSpPr>
          <p:nvPr>
            <p:ph type="sldNum" sz="quarter" idx="10"/>
          </p:nvPr>
        </p:nvSpPr>
        <p:spPr/>
        <p:txBody>
          <a:bodyPr/>
          <a:lstStyle/>
          <a:p>
            <a:fld id="{B3BCF4C5-C384-4D2F-B102-6C77B8BD4B5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618438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TextEdit="1"/>
          </p:cNvSpPr>
          <p:nvPr>
            <p:ph type="sldImg"/>
          </p:nvPr>
        </p:nvSpPr>
        <p:spPr>
          <a:xfrm>
            <a:off x="179388" y="1077913"/>
            <a:ext cx="9567862" cy="5381625"/>
          </a:xfrm>
          <a:ln/>
        </p:spPr>
      </p:sp>
      <p:sp>
        <p:nvSpPr>
          <p:cNvPr id="378882" name="Notizenplatzhalter 3"/>
          <p:cNvSpPr>
            <a:spLocks noGrp="1"/>
          </p:cNvSpPr>
          <p:nvPr/>
        </p:nvSpPr>
        <p:spPr bwMode="auto">
          <a:xfrm>
            <a:off x="992206" y="6820143"/>
            <a:ext cx="7942237" cy="6460093"/>
          </a:xfrm>
          <a:prstGeom prst="rect">
            <a:avLst/>
          </a:prstGeom>
          <a:noFill/>
          <a:ln w="9525">
            <a:noFill/>
            <a:miter lim="800000"/>
            <a:headEnd/>
            <a:tailEnd/>
          </a:ln>
        </p:spPr>
        <p:txBody>
          <a:bodyPr lIns="133650" tIns="66824" rIns="133650" bIns="66824"/>
          <a:lstStyle/>
          <a:p>
            <a:pPr fontAlgn="base">
              <a:spcBef>
                <a:spcPct val="30000"/>
              </a:spcBef>
              <a:spcAft>
                <a:spcPct val="0"/>
              </a:spcAft>
            </a:pPr>
            <a:endParaRPr lang="de-DE" sz="1700" b="1" u="sng">
              <a:solidFill>
                <a:srgbClr val="000000"/>
              </a:solidFill>
              <a:cs typeface="Arial" charset="0"/>
            </a:endParaRPr>
          </a:p>
        </p:txBody>
      </p:sp>
      <p:sp>
        <p:nvSpPr>
          <p:cNvPr id="2" name="Notes Placeholder 1"/>
          <p:cNvSpPr>
            <a:spLocks noGrp="1"/>
          </p:cNvSpPr>
          <p:nvPr>
            <p:ph type="body" idx="1"/>
          </p:nvPr>
        </p:nvSpPr>
        <p:spPr/>
        <p:txBody>
          <a:bodyPr/>
          <a:lstStyle/>
          <a:p>
            <a:r>
              <a:rPr lang="en-US" sz="1600" dirty="0"/>
              <a:t>In healthy subjects, in the kidney, the amount of glucose re-absorbed through the SGLT1 and SGLT2 transporters is equal to the amount of glucose that is filtered by the glomerulus. Glucose re-absorption by the proximal tubule increases linearly with increasing glucose concentration, up to a theoretical threshold of ~ 180 mg/</a:t>
            </a:r>
            <a:r>
              <a:rPr lang="en-US" sz="1600" dirty="0" err="1"/>
              <a:t>dL</a:t>
            </a:r>
            <a:r>
              <a:rPr lang="en-US" sz="1600" dirty="0"/>
              <a:t>. </a:t>
            </a:r>
          </a:p>
          <a:p>
            <a:endParaRPr lang="en-US" sz="1600" dirty="0"/>
          </a:p>
          <a:p>
            <a:r>
              <a:rPr lang="en-US" sz="1600" dirty="0"/>
              <a:t>The SGLT2 transporter mediates 90% of renal glucose re-absorption by coupling glucose transport to the electrochemical sodium gradient. The other 10% of renal glucose re-absorption occurs through SGLT1, a high-affinity, low-capacity transport protein that is found in the more distal, straight section of the proximal tubule (S3), where there is less luminal glucose. </a:t>
            </a:r>
          </a:p>
          <a:p>
            <a:endParaRPr lang="en-US" sz="1600" dirty="0"/>
          </a:p>
          <a:p>
            <a:r>
              <a:rPr lang="en-US" sz="1600" dirty="0"/>
              <a:t>Recent studies suggest that in subjects with low blood glucose, SGLT1 is responsible for a higher percentage of renal re-absorption.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3850" y="2860709"/>
            <a:ext cx="8496300" cy="1102519"/>
          </a:xfrm>
        </p:spPr>
        <p:txBody>
          <a:bodyPr anchor="b"/>
          <a:lstStyle>
            <a:lvl1pPr>
              <a:defRPr sz="2800"/>
            </a:lvl1pPr>
          </a:lstStyle>
          <a:p>
            <a:r>
              <a:rPr lang="en-US" dirty="0" smtClean="0"/>
              <a:t>Click to edit Master title style</a:t>
            </a:r>
            <a:endParaRPr lang="en-GB" dirty="0"/>
          </a:p>
        </p:txBody>
      </p:sp>
      <p:sp>
        <p:nvSpPr>
          <p:cNvPr id="3" name="Subtitle 2"/>
          <p:cNvSpPr>
            <a:spLocks noGrp="1"/>
          </p:cNvSpPr>
          <p:nvPr>
            <p:ph type="subTitle" idx="1"/>
          </p:nvPr>
        </p:nvSpPr>
        <p:spPr>
          <a:xfrm>
            <a:off x="323850" y="3888070"/>
            <a:ext cx="8496300" cy="79446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191487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7"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10617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7D68E905-9067-400E-BB21-AF07ADFFB375}" type="slidenum">
              <a:rPr lang="en-US"/>
              <a:pPr/>
              <a:t>‹#›</a:t>
            </a:fld>
            <a:endParaRPr lang="en-US"/>
          </a:p>
        </p:txBody>
      </p:sp>
    </p:spTree>
    <p:extLst>
      <p:ext uri="{BB962C8B-B14F-4D97-AF65-F5344CB8AC3E}">
        <p14:creationId xmlns:p14="http://schemas.microsoft.com/office/powerpoint/2010/main" val="288517273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7" name="Content Placeholder 6"/>
          <p:cNvSpPr>
            <a:spLocks noGrp="1"/>
          </p:cNvSpPr>
          <p:nvPr>
            <p:ph sz="quarter" idx="10"/>
          </p:nvPr>
        </p:nvSpPr>
        <p:spPr>
          <a:xfrm>
            <a:off x="471491" y="4716070"/>
            <a:ext cx="8066087" cy="364331"/>
          </a:xfrm>
        </p:spPr>
        <p:txBody>
          <a:bodyPr/>
          <a:lstStyle>
            <a:lvl1pPr marL="0" indent="0">
              <a:buFont typeface="Arial" pitchFamily="34" charset="0"/>
              <a:buNone/>
              <a:defRPr sz="1100"/>
            </a:lvl1pPr>
            <a:lvl2pPr marL="1588" indent="0">
              <a:buNone/>
              <a:defRPr sz="1050"/>
            </a:lvl2pPr>
            <a:lvl3pPr marL="195263" indent="0">
              <a:buNone/>
              <a:defRPr sz="1000"/>
            </a:lvl3pPr>
            <a:lvl4pPr marL="458787" indent="0">
              <a:buNone/>
              <a:defRPr sz="1000"/>
            </a:lvl4pPr>
            <a:lvl5pPr marL="615950" indent="0">
              <a:buNone/>
              <a:defRPr sz="900"/>
            </a:lvl5pPr>
          </a:lstStyle>
          <a:p>
            <a:pPr lvl="0"/>
            <a:r>
              <a:rPr lang="en-US" dirty="0" smtClean="0"/>
              <a:t>Click to edit Master text styles</a:t>
            </a:r>
          </a:p>
        </p:txBody>
      </p:sp>
    </p:spTree>
    <p:extLst>
      <p:ext uri="{BB962C8B-B14F-4D97-AF65-F5344CB8AC3E}">
        <p14:creationId xmlns:p14="http://schemas.microsoft.com/office/powerpoint/2010/main" val="163217504"/>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a:spcAft>
                <a:spcPts val="1200"/>
              </a:spcAft>
              <a:defRPr/>
            </a:lvl1pPr>
            <a:lvl2pPr>
              <a:spcAft>
                <a:spcPts val="1200"/>
              </a:spcAft>
              <a:defRPr/>
            </a:lvl2pPr>
            <a:lvl3pPr>
              <a:spcAft>
                <a:spcPts val="1200"/>
              </a:spcAft>
              <a:defRPr/>
            </a:lvl3pPr>
            <a:lvl4pPr>
              <a:spcAft>
                <a:spcPts val="1200"/>
              </a:spcAft>
              <a:defRPr/>
            </a:lvl4pPr>
            <a:lvl5pPr>
              <a:spcAft>
                <a:spcPts val="1200"/>
              </a:spcAf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Content Placeholder 6"/>
          <p:cNvSpPr>
            <a:spLocks noGrp="1"/>
          </p:cNvSpPr>
          <p:nvPr>
            <p:ph sz="quarter" idx="10"/>
          </p:nvPr>
        </p:nvSpPr>
        <p:spPr>
          <a:xfrm>
            <a:off x="471491" y="4716070"/>
            <a:ext cx="8066087" cy="364331"/>
          </a:xfrm>
        </p:spPr>
        <p:txBody>
          <a:bodyPr/>
          <a:lstStyle>
            <a:lvl1pPr marL="0" indent="0">
              <a:buFont typeface="Arial" pitchFamily="34" charset="0"/>
              <a:buNone/>
              <a:defRPr sz="1100"/>
            </a:lvl1pPr>
            <a:lvl2pPr marL="1588" indent="0">
              <a:buNone/>
              <a:defRPr sz="1050"/>
            </a:lvl2pPr>
            <a:lvl3pPr marL="195263" indent="0">
              <a:buNone/>
              <a:defRPr sz="1000"/>
            </a:lvl3pPr>
            <a:lvl4pPr marL="458787" indent="0">
              <a:buNone/>
              <a:defRPr sz="1000"/>
            </a:lvl4pPr>
            <a:lvl5pPr marL="615950" indent="0">
              <a:buNone/>
              <a:defRPr sz="900"/>
            </a:lvl5pPr>
          </a:lstStyle>
          <a:p>
            <a:pPr lvl="0"/>
            <a:r>
              <a:rPr lang="en-US" dirty="0" smtClean="0"/>
              <a:t>Click to edit Master text styles</a:t>
            </a:r>
          </a:p>
        </p:txBody>
      </p:sp>
    </p:spTree>
    <p:extLst>
      <p:ext uri="{BB962C8B-B14F-4D97-AF65-F5344CB8AC3E}">
        <p14:creationId xmlns:p14="http://schemas.microsoft.com/office/powerpoint/2010/main" val="1991652048"/>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Content Placeholder 6"/>
          <p:cNvSpPr>
            <a:spLocks noGrp="1"/>
          </p:cNvSpPr>
          <p:nvPr>
            <p:ph sz="quarter" idx="10"/>
          </p:nvPr>
        </p:nvSpPr>
        <p:spPr>
          <a:xfrm>
            <a:off x="471491" y="4716070"/>
            <a:ext cx="8066087" cy="364331"/>
          </a:xfrm>
        </p:spPr>
        <p:txBody>
          <a:bodyPr/>
          <a:lstStyle>
            <a:lvl1pPr>
              <a:defRPr sz="1100"/>
            </a:lvl1pPr>
            <a:lvl2pPr>
              <a:defRPr sz="1050"/>
            </a:lvl2pPr>
            <a:lvl3pPr>
              <a:defRPr sz="1000"/>
            </a:lvl3pPr>
            <a:lvl4pPr>
              <a:defRPr sz="10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50339669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a:xfrm>
            <a:off x="7010400" y="4869657"/>
            <a:ext cx="2133600" cy="273844"/>
          </a:xfrm>
          <a:prstGeom prst="rect">
            <a:avLst/>
          </a:prstGeom>
        </p:spPr>
        <p:txBody>
          <a:bodyPr/>
          <a:lstStyle/>
          <a:p>
            <a:fld id="{F6F95BD5-C3FD-4E9B-9240-B27EACB3D069}" type="slidenum">
              <a:rPr lang="en-GB" smtClean="0"/>
              <a:pPr/>
              <a:t>‹#›</a:t>
            </a:fld>
            <a:endParaRPr lang="en-GB" dirty="0"/>
          </a:p>
        </p:txBody>
      </p:sp>
      <p:sp>
        <p:nvSpPr>
          <p:cNvPr id="10"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5094066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8"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6679228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8706332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13098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4551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pPr/>
              <a:t>‹#›</a:t>
            </a:fld>
            <a:endParaRPr lang="en-GB"/>
          </a:p>
        </p:txBody>
      </p:sp>
      <p:sp>
        <p:nvSpPr>
          <p:cNvPr id="10"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7749358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379561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92743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8584462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846935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082304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1936585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50728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9445862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857250"/>
          </a:xfrm>
        </p:spPr>
        <p:txBody>
          <a:bodyPr/>
          <a:lstStyle/>
          <a:p>
            <a:r>
              <a:rPr lang="en-US" smtClean="0"/>
              <a:t>Click to edit Master title style</a:t>
            </a:r>
            <a:endParaRPr lang="en-ZA"/>
          </a:p>
        </p:txBody>
      </p:sp>
      <p:sp>
        <p:nvSpPr>
          <p:cNvPr id="3" name="Chart Placeholder 2"/>
          <p:cNvSpPr>
            <a:spLocks noGrp="1"/>
          </p:cNvSpPr>
          <p:nvPr>
            <p:ph type="chart" sz="half" idx="1"/>
          </p:nvPr>
        </p:nvSpPr>
        <p:spPr>
          <a:xfrm>
            <a:off x="685800" y="1485900"/>
            <a:ext cx="3810000" cy="3086100"/>
          </a:xfrm>
        </p:spPr>
        <p:txBody>
          <a:bodyPr rtlCol="0">
            <a:normAutofit/>
          </a:bodyPr>
          <a:lstStyle/>
          <a:p>
            <a:pPr lvl="0"/>
            <a:endParaRPr lang="en-ZA" noProof="0"/>
          </a:p>
        </p:txBody>
      </p:sp>
      <p:sp>
        <p:nvSpPr>
          <p:cNvPr id="4" name="Text Placeholder 3"/>
          <p:cNvSpPr>
            <a:spLocks noGrp="1"/>
          </p:cNvSpPr>
          <p:nvPr>
            <p:ph type="body" sz="half" idx="2"/>
          </p:nvPr>
        </p:nvSpPr>
        <p:spPr>
          <a:xfrm>
            <a:off x="4648200" y="1485900"/>
            <a:ext cx="3810000" cy="3086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a:xfrm>
            <a:off x="685800" y="4686300"/>
            <a:ext cx="1905000" cy="342900"/>
          </a:xfrm>
        </p:spPr>
        <p:txBody>
          <a:bodyPr/>
          <a:lstStyle>
            <a:lvl1pPr>
              <a:defRPr/>
            </a:lvl1pPr>
          </a:lstStyle>
          <a:p>
            <a:pPr>
              <a:defRPr/>
            </a:pPr>
            <a:endParaRPr lang="en-GB">
              <a:solidFill>
                <a:prstClr val="black">
                  <a:tint val="75000"/>
                </a:prstClr>
              </a:solidFill>
            </a:endParaRPr>
          </a:p>
        </p:txBody>
      </p:sp>
      <p:sp>
        <p:nvSpPr>
          <p:cNvPr id="6" name="Footer Placeholder 5"/>
          <p:cNvSpPr>
            <a:spLocks noGrp="1"/>
          </p:cNvSpPr>
          <p:nvPr>
            <p:ph type="ftr" sz="quarter" idx="11"/>
          </p:nvPr>
        </p:nvSpPr>
        <p:spPr>
          <a:xfrm>
            <a:off x="3124200" y="4686300"/>
            <a:ext cx="2895600" cy="342900"/>
          </a:xfrm>
        </p:spPr>
        <p:txBody>
          <a:bodyPr/>
          <a:lstStyle>
            <a:lvl1pPr>
              <a:defRPr/>
            </a:lvl1pPr>
          </a:lstStyle>
          <a:p>
            <a:pPr>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6553200" y="4686300"/>
            <a:ext cx="1905000" cy="342900"/>
          </a:xfrm>
        </p:spPr>
        <p:txBody>
          <a:bodyPr/>
          <a:lstStyle>
            <a:lvl1pPr>
              <a:defRPr/>
            </a:lvl1pPr>
          </a:lstStyle>
          <a:p>
            <a:pPr>
              <a:defRPr/>
            </a:pPr>
            <a:fld id="{D4D8800B-EBC1-4419-B60D-727C554C002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857083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200151"/>
            <a:ext cx="40386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quarter" idx="2"/>
          </p:nvPr>
        </p:nvSpPr>
        <p:spPr>
          <a:xfrm>
            <a:off x="4648200" y="1200150"/>
            <a:ext cx="4038600" cy="16394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Content Placeholder 4"/>
          <p:cNvSpPr>
            <a:spLocks noGrp="1"/>
          </p:cNvSpPr>
          <p:nvPr>
            <p:ph sz="quarter" idx="3"/>
          </p:nvPr>
        </p:nvSpPr>
        <p:spPr>
          <a:xfrm>
            <a:off x="4648200" y="2953942"/>
            <a:ext cx="4038600" cy="16406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Date Placeholder 5"/>
          <p:cNvSpPr>
            <a:spLocks noGrp="1"/>
          </p:cNvSpPr>
          <p:nvPr>
            <p:ph type="dt" sz="half" idx="10"/>
          </p:nvPr>
        </p:nvSpPr>
        <p:spPr>
          <a:xfrm>
            <a:off x="457200" y="4767263"/>
            <a:ext cx="2133600" cy="273844"/>
          </a:xfrm>
        </p:spPr>
        <p:txBody>
          <a:bodyPr/>
          <a:lstStyle>
            <a:lvl1pPr>
              <a:defRPr smtClean="0"/>
            </a:lvl1pPr>
          </a:lstStyle>
          <a:p>
            <a:pPr>
              <a:defRPr/>
            </a:pPr>
            <a:fld id="{2E76A2E6-8352-45C8-A98A-231DF5413D11}" type="datetimeFigureOut">
              <a:rPr lang="en-ZA">
                <a:solidFill>
                  <a:prstClr val="black">
                    <a:tint val="75000"/>
                  </a:prstClr>
                </a:solidFill>
              </a:rPr>
              <a:pPr>
                <a:defRPr/>
              </a:pPr>
              <a:t>2014/11/21</a:t>
            </a:fld>
            <a:endParaRPr lang="en-ZA">
              <a:solidFill>
                <a:prstClr val="black">
                  <a:tint val="75000"/>
                </a:prstClr>
              </a:solidFill>
            </a:endParaRPr>
          </a:p>
        </p:txBody>
      </p:sp>
      <p:sp>
        <p:nvSpPr>
          <p:cNvPr id="7" name="Footer Placeholder 6"/>
          <p:cNvSpPr>
            <a:spLocks noGrp="1"/>
          </p:cNvSpPr>
          <p:nvPr>
            <p:ph type="ftr" sz="quarter" idx="11"/>
          </p:nvPr>
        </p:nvSpPr>
        <p:spPr>
          <a:xfrm>
            <a:off x="3124200" y="4767263"/>
            <a:ext cx="2895600" cy="273844"/>
          </a:xfrm>
        </p:spPr>
        <p:txBody>
          <a:bodyPr/>
          <a:lstStyle>
            <a:lvl1pPr>
              <a:defRPr/>
            </a:lvl1pPr>
          </a:lstStyle>
          <a:p>
            <a:pPr>
              <a:defRPr/>
            </a:pPr>
            <a:endParaRPr lang="en-ZA">
              <a:solidFill>
                <a:prstClr val="black">
                  <a:tint val="75000"/>
                </a:prstClr>
              </a:solidFill>
            </a:endParaRPr>
          </a:p>
        </p:txBody>
      </p:sp>
      <p:sp>
        <p:nvSpPr>
          <p:cNvPr id="8" name="Slide Number Placeholder 7"/>
          <p:cNvSpPr>
            <a:spLocks noGrp="1"/>
          </p:cNvSpPr>
          <p:nvPr>
            <p:ph type="sldNum" sz="quarter" idx="12"/>
          </p:nvPr>
        </p:nvSpPr>
        <p:spPr>
          <a:xfrm>
            <a:off x="6553200" y="4767263"/>
            <a:ext cx="2133600" cy="273844"/>
          </a:xfrm>
        </p:spPr>
        <p:txBody>
          <a:bodyPr/>
          <a:lstStyle>
            <a:lvl1pPr>
              <a:defRPr smtClean="0"/>
            </a:lvl1pPr>
          </a:lstStyle>
          <a:p>
            <a:pPr>
              <a:defRPr/>
            </a:pPr>
            <a:fld id="{751C61A3-8FC2-42C6-92EE-3F4C406B07EB}" type="slidenum">
              <a:rPr lang="en-ZA">
                <a:solidFill>
                  <a:prstClr val="black">
                    <a:tint val="75000"/>
                  </a:prstClr>
                </a:solidFill>
              </a:rPr>
              <a:pPr>
                <a:defRPr/>
              </a:pPr>
              <a:t>‹#›</a:t>
            </a:fld>
            <a:endParaRPr lang="en-ZA">
              <a:solidFill>
                <a:prstClr val="black">
                  <a:tint val="75000"/>
                </a:prstClr>
              </a:solidFill>
            </a:endParaRPr>
          </a:p>
        </p:txBody>
      </p:sp>
    </p:spTree>
    <p:extLst>
      <p:ext uri="{BB962C8B-B14F-4D97-AF65-F5344CB8AC3E}">
        <p14:creationId xmlns:p14="http://schemas.microsoft.com/office/powerpoint/2010/main" val="334694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0368" y="3315225"/>
            <a:ext cx="7772400" cy="1021556"/>
          </a:xfrm>
        </p:spPr>
        <p:txBody>
          <a:bodyPr anchor="t"/>
          <a:lstStyle>
            <a:lvl1pPr algn="l">
              <a:defRPr sz="3600" b="1" cap="all"/>
            </a:lvl1pPr>
          </a:lstStyle>
          <a:p>
            <a:r>
              <a:rPr lang="en-US" dirty="0" smtClean="0"/>
              <a:t>Click to edit Master title style</a:t>
            </a:r>
            <a:endParaRPr lang="en-GB" dirty="0"/>
          </a:p>
        </p:txBody>
      </p:sp>
      <p:sp>
        <p:nvSpPr>
          <p:cNvPr id="3" name="Text Placeholder 2"/>
          <p:cNvSpPr>
            <a:spLocks noGrp="1"/>
          </p:cNvSpPr>
          <p:nvPr>
            <p:ph type="body" idx="1"/>
          </p:nvPr>
        </p:nvSpPr>
        <p:spPr>
          <a:xfrm>
            <a:off x="680368" y="3848519"/>
            <a:ext cx="7772400" cy="41121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005251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8"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410549108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8"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3473061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8"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280902889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8"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9406413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10"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8434494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prstClr val="black">
                    <a:tint val="75000"/>
                  </a:prstClr>
                </a:solidFill>
              </a:rPr>
              <a:pPr/>
              <a:t>‹#›</a:t>
            </a:fld>
            <a:endParaRPr lang="en-GB">
              <a:solidFill>
                <a:prstClr val="black">
                  <a:tint val="75000"/>
                </a:prstClr>
              </a:solidFill>
            </a:endParaRPr>
          </a:p>
        </p:txBody>
      </p:sp>
      <p:sp>
        <p:nvSpPr>
          <p:cNvPr id="10"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37821859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prstClr val="black">
                    <a:tint val="75000"/>
                  </a:prstClr>
                </a:solidFill>
              </a:rPr>
              <a:pPr/>
              <a:t>‹#›</a:t>
            </a:fld>
            <a:endParaRPr lang="en-GB">
              <a:solidFill>
                <a:prstClr val="black">
                  <a:tint val="75000"/>
                </a:prstClr>
              </a:solidFill>
            </a:endParaRPr>
          </a:p>
        </p:txBody>
      </p:sp>
      <p:sp>
        <p:nvSpPr>
          <p:cNvPr id="10"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33277128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prstClr val="black">
                    <a:tint val="75000"/>
                  </a:prstClr>
                </a:solidFill>
              </a:rPr>
              <a:pPr/>
              <a:t>‹#›</a:t>
            </a:fld>
            <a:endParaRPr lang="en-GB">
              <a:solidFill>
                <a:prstClr val="black">
                  <a:tint val="75000"/>
                </a:prstClr>
              </a:solidFill>
            </a:endParaRPr>
          </a:p>
        </p:txBody>
      </p:sp>
      <p:sp>
        <p:nvSpPr>
          <p:cNvPr id="10"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07164991"/>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prstClr val="black">
                    <a:tint val="75000"/>
                  </a:prstClr>
                </a:solidFill>
              </a:rPr>
              <a:pPr/>
              <a:t>‹#›</a:t>
            </a:fld>
            <a:endParaRPr lang="en-GB">
              <a:solidFill>
                <a:prstClr val="black">
                  <a:tint val="75000"/>
                </a:prstClr>
              </a:solidFill>
            </a:endParaRPr>
          </a:p>
        </p:txBody>
      </p:sp>
      <p:sp>
        <p:nvSpPr>
          <p:cNvPr id="10" name="Text Placeholder 9"/>
          <p:cNvSpPr>
            <a:spLocks noGrp="1"/>
          </p:cNvSpPr>
          <p:nvPr>
            <p:ph type="body" sz="quarter" idx="14"/>
          </p:nvPr>
        </p:nvSpPr>
        <p:spPr>
          <a:xfrm rot="5400000">
            <a:off x="6653914" y="2335251"/>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5351019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56"/>
            <a:ext cx="4171950" cy="383381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56"/>
            <a:ext cx="4171950" cy="383381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pPr/>
              <a:t>‹#›</a:t>
            </a:fld>
            <a:endParaRPr lang="en-GB"/>
          </a:p>
        </p:txBody>
      </p:sp>
      <p:sp>
        <p:nvSpPr>
          <p:cNvPr id="10"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64744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pPr/>
              <a:t>‹#›</a:t>
            </a:fld>
            <a:endParaRPr lang="en-GB"/>
          </a:p>
        </p:txBody>
      </p:sp>
      <p:sp>
        <p:nvSpPr>
          <p:cNvPr id="8"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014355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05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4" name="Slide Number Placeholder 3"/>
          <p:cNvSpPr>
            <a:spLocks noGrp="1"/>
          </p:cNvSpPr>
          <p:nvPr>
            <p:ph type="sldNum" sz="quarter" idx="12"/>
          </p:nvPr>
        </p:nvSpPr>
        <p:spPr/>
        <p:txBody>
          <a:bodyPr/>
          <a:lstStyle/>
          <a:p>
            <a:fld id="{F6F95BD5-C3FD-4E9B-9240-B27EACB3D069}" type="slidenum">
              <a:rPr lang="en-GB" smtClean="0"/>
              <a:pPr/>
              <a:t>‹#›</a:t>
            </a:fld>
            <a:endParaRPr lang="en-GB"/>
          </a:p>
        </p:txBody>
      </p:sp>
      <p:sp>
        <p:nvSpPr>
          <p:cNvPr id="7"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95194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10"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969655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844156"/>
            <a:ext cx="4171950" cy="383381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844156"/>
            <a:ext cx="4171950" cy="383381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Slide Number Placeholder 6"/>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10"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63025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611188" y="4733967"/>
            <a:ext cx="8208962" cy="322618"/>
          </a:xfrm>
        </p:spPr>
        <p:txBody>
          <a:bodyPr anchor="b"/>
          <a:lstStyle>
            <a:lvl1pPr marL="0" indent="0">
              <a:spcBef>
                <a:spcPts val="0"/>
              </a:spcBef>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a:t>
            </a:fld>
            <a:endParaRPr lang="en-GB">
              <a:solidFill>
                <a:srgbClr val="4D4D4F">
                  <a:tint val="75000"/>
                </a:srgbClr>
              </a:solidFill>
            </a:endParaRPr>
          </a:p>
        </p:txBody>
      </p:sp>
      <p:sp>
        <p:nvSpPr>
          <p:cNvPr id="8" name="Text Placeholder 9"/>
          <p:cNvSpPr>
            <a:spLocks noGrp="1"/>
          </p:cNvSpPr>
          <p:nvPr>
            <p:ph type="body" sz="quarter" idx="14"/>
          </p:nvPr>
        </p:nvSpPr>
        <p:spPr>
          <a:xfrm rot="5400000">
            <a:off x="6653917" y="2335254"/>
            <a:ext cx="4424535" cy="323851"/>
          </a:xfrm>
        </p:spPr>
        <p:txBody>
          <a:bodyPr/>
          <a:lstStyle>
            <a:lvl1pPr marL="0" indent="0">
              <a:buFontTx/>
              <a:buNone/>
              <a:defRPr sz="1400" b="1">
                <a:solidFill>
                  <a:schemeClr val="accent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395238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2.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0" y="195262"/>
            <a:ext cx="8496300" cy="594290"/>
          </a:xfrm>
          <a:prstGeom prst="rect">
            <a:avLst/>
          </a:prstGeom>
        </p:spPr>
        <p:txBody>
          <a:bodyPr vert="horz" lIns="0" tIns="45720" rIns="91440" bIns="45720" rtlCol="0" anchor="t">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323850" y="843558"/>
            <a:ext cx="8496300" cy="3834426"/>
          </a:xfrm>
          <a:prstGeom prst="rect">
            <a:avLst/>
          </a:prstGeom>
        </p:spPr>
        <p:txBody>
          <a:bodyPr vert="horz" lIns="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4"/>
          </p:nvPr>
        </p:nvSpPr>
        <p:spPr>
          <a:xfrm>
            <a:off x="7010400" y="4869657"/>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6F95BD5-C3FD-4E9B-9240-B27EACB3D069}" type="slidenum">
              <a:rPr lang="en-GB" smtClean="0"/>
              <a:pPr/>
              <a:t>‹#›</a:t>
            </a:fld>
            <a:endParaRPr lang="en-GB"/>
          </a:p>
        </p:txBody>
      </p:sp>
      <p:cxnSp>
        <p:nvCxnSpPr>
          <p:cNvPr id="7" name="Straight Connector 6"/>
          <p:cNvCxnSpPr/>
          <p:nvPr/>
        </p:nvCxnSpPr>
        <p:spPr>
          <a:xfrm>
            <a:off x="246624" y="160355"/>
            <a:ext cx="8640638" cy="0"/>
          </a:xfrm>
          <a:prstGeom prst="line">
            <a:avLst/>
          </a:prstGeom>
          <a:ln w="101600" cap="rnd">
            <a:gradFill>
              <a:gsLst>
                <a:gs pos="0">
                  <a:srgbClr val="267836"/>
                </a:gs>
                <a:gs pos="100000">
                  <a:srgbClr val="B4C960"/>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98527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9" r:id="rId7"/>
    <p:sldLayoutId id="2147483661" r:id="rId8"/>
    <p:sldLayoutId id="2147483662" r:id="rId9"/>
    <p:sldLayoutId id="2147483663" r:id="rId10"/>
    <p:sldLayoutId id="2147483664" r:id="rId11"/>
    <p:sldLayoutId id="2147483666" r:id="rId12"/>
    <p:sldLayoutId id="2147483667" r:id="rId13"/>
    <p:sldLayoutId id="2147483668" r:id="rId14"/>
    <p:sldLayoutId id="2147483715" r:id="rId15"/>
    <p:sldLayoutId id="2147483741" r:id="rId16"/>
  </p:sldLayoutIdLs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342900" indent="-342900" algn="l" defTabSz="914400" rtl="0" eaLnBrk="1" latinLnBrk="0" hangingPunct="1">
        <a:spcBef>
          <a:spcPts val="600"/>
        </a:spcBef>
        <a:buClr>
          <a:schemeClr val="accent4"/>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accent4"/>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0E3BBE7-BAAD-4D7D-8C91-2D45330A8155}" type="datetimeFigureOut">
              <a:rPr lang="en-US" smtClean="0">
                <a:solidFill>
                  <a:prstClr val="black">
                    <a:tint val="75000"/>
                  </a:prstClr>
                </a:solidFill>
              </a:rPr>
              <a:pPr/>
              <a:t>11/21/2014</a:t>
            </a:fld>
            <a:endParaRPr lang="en-ZA">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962DB3E-64F0-46A8-893F-046A18B57EAF}"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33444615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6" r:id="rId18"/>
    <p:sldLayoutId id="2147483737" r:id="rId19"/>
    <p:sldLayoutId id="2147483738" r:id="rId20"/>
    <p:sldLayoutId id="2147483739" r:id="rId21"/>
    <p:sldLayoutId id="2147483740"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tags" Target="../tags/tag22.xml"/><Relationship Id="rId7" Type="http://schemas.openxmlformats.org/officeDocument/2006/relationships/image" Target="../media/image23.emf"/><Relationship Id="rId2" Type="http://schemas.openxmlformats.org/officeDocument/2006/relationships/tags" Target="../tags/tag21.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8.xml"/><Relationship Id="rId4" Type="http://schemas.openxmlformats.org/officeDocument/2006/relationships/slideLayout" Target="../slideLayouts/slideLayout2.xml"/><Relationship Id="rId9"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26.xml"/><Relationship Id="rId7" Type="http://schemas.openxmlformats.org/officeDocument/2006/relationships/oleObject" Target="../embeddings/oleObject4.bin"/><Relationship Id="rId2" Type="http://schemas.openxmlformats.org/officeDocument/2006/relationships/tags" Target="../tags/tag25.xml"/><Relationship Id="rId1" Type="http://schemas.openxmlformats.org/officeDocument/2006/relationships/vmlDrawing" Target="../drawings/vmlDrawing4.vml"/><Relationship Id="rId6" Type="http://schemas.openxmlformats.org/officeDocument/2006/relationships/notesSlide" Target="../notesSlides/notesSlide14.xml"/><Relationship Id="rId5" Type="http://schemas.openxmlformats.org/officeDocument/2006/relationships/slideLayout" Target="../slideLayouts/slideLayout2.xml"/><Relationship Id="rId10" Type="http://schemas.openxmlformats.org/officeDocument/2006/relationships/slide" Target="slide5.xml"/><Relationship Id="rId4" Type="http://schemas.openxmlformats.org/officeDocument/2006/relationships/tags" Target="../tags/tag27.xml"/><Relationship Id="rId9" Type="http://schemas.openxmlformats.org/officeDocument/2006/relationships/slide" Target="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slideLayout" Target="../slideLayouts/slideLayout2.xml"/><Relationship Id="rId18" Type="http://schemas.openxmlformats.org/officeDocument/2006/relationships/image" Target="../media/image2.emf"/><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oleObject" Target="../embeddings/oleObject1.bin"/><Relationship Id="rId2" Type="http://schemas.openxmlformats.org/officeDocument/2006/relationships/tags" Target="../tags/tag1.xml"/><Relationship Id="rId16" Type="http://schemas.openxmlformats.org/officeDocument/2006/relationships/chart" Target="../charts/chart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image" Target="../media/image3.jpeg"/><Relationship Id="rId10" Type="http://schemas.openxmlformats.org/officeDocument/2006/relationships/tags" Target="../tags/tag9.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oleObject" Target="../embeddings/oleObject2.bin"/><Relationship Id="rId18" Type="http://schemas.openxmlformats.org/officeDocument/2006/relationships/image" Target="../media/image9.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4.xml"/><Relationship Id="rId17" Type="http://schemas.openxmlformats.org/officeDocument/2006/relationships/image" Target="../media/image8.png"/><Relationship Id="rId2" Type="http://schemas.openxmlformats.org/officeDocument/2006/relationships/tags" Target="../tags/tag12.xml"/><Relationship Id="rId16" Type="http://schemas.openxmlformats.org/officeDocument/2006/relationships/image" Target="../media/image7.png"/><Relationship Id="rId1" Type="http://schemas.openxmlformats.org/officeDocument/2006/relationships/vmlDrawing" Target="../drawings/vmlDrawing2.vml"/><Relationship Id="rId6" Type="http://schemas.openxmlformats.org/officeDocument/2006/relationships/tags" Target="../tags/tag16.xml"/><Relationship Id="rId11" Type="http://schemas.openxmlformats.org/officeDocument/2006/relationships/slideLayout" Target="../slideLayouts/slideLayout5.xml"/><Relationship Id="rId5" Type="http://schemas.openxmlformats.org/officeDocument/2006/relationships/tags" Target="../tags/tag15.xml"/><Relationship Id="rId15" Type="http://schemas.openxmlformats.org/officeDocument/2006/relationships/image" Target="../media/image6.png"/><Relationship Id="rId10" Type="http://schemas.openxmlformats.org/officeDocument/2006/relationships/tags" Target="../tags/tag20.xml"/><Relationship Id="rId19" Type="http://schemas.openxmlformats.org/officeDocument/2006/relationships/image" Target="../media/image10.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170" y="677669"/>
            <a:ext cx="8496300" cy="1102519"/>
          </a:xfrm>
        </p:spPr>
        <p:txBody>
          <a:bodyPr/>
          <a:lstStyle/>
          <a:p>
            <a:pPr algn="ctr"/>
            <a:r>
              <a:rPr lang="en-GB" sz="3600" noProof="0" dirty="0" smtClean="0"/>
              <a:t/>
            </a:r>
            <a:br>
              <a:rPr lang="en-GB" sz="3600" noProof="0" dirty="0" smtClean="0"/>
            </a:br>
            <a:r>
              <a:rPr lang="en-GB" sz="3600" dirty="0"/>
              <a:t/>
            </a:r>
            <a:br>
              <a:rPr lang="en-GB" sz="3600" dirty="0"/>
            </a:br>
            <a:r>
              <a:rPr lang="en-GB" sz="3600" dirty="0" smtClean="0"/>
              <a:t/>
            </a:r>
            <a:br>
              <a:rPr lang="en-GB" sz="3600" dirty="0" smtClean="0"/>
            </a:br>
            <a:r>
              <a:rPr lang="en-GB" sz="3600" noProof="0" dirty="0" smtClean="0"/>
              <a:t>Diabetes: Focus on New </a:t>
            </a:r>
            <a:r>
              <a:rPr lang="en-GB" sz="3600" dirty="0" smtClean="0"/>
              <a:t>therapies</a:t>
            </a:r>
            <a:r>
              <a:rPr lang="en-GB" sz="3600" noProof="0" dirty="0" smtClean="0"/>
              <a:t/>
            </a:r>
            <a:br>
              <a:rPr lang="en-GB" sz="3600" noProof="0" dirty="0" smtClean="0"/>
            </a:br>
            <a:endParaRPr lang="en-GB" sz="3600" noProof="0" dirty="0"/>
          </a:p>
        </p:txBody>
      </p:sp>
      <p:sp>
        <p:nvSpPr>
          <p:cNvPr id="5" name="Subtitle 4"/>
          <p:cNvSpPr>
            <a:spLocks noGrp="1"/>
          </p:cNvSpPr>
          <p:nvPr>
            <p:ph type="subTitle" idx="1"/>
          </p:nvPr>
        </p:nvSpPr>
        <p:spPr>
          <a:xfrm>
            <a:off x="234170" y="2274242"/>
            <a:ext cx="8490541" cy="2309175"/>
          </a:xfrm>
        </p:spPr>
        <p:txBody>
          <a:bodyPr/>
          <a:lstStyle/>
          <a:p>
            <a:endParaRPr lang="en-GB" sz="1600" b="1" dirty="0" smtClean="0"/>
          </a:p>
          <a:p>
            <a:r>
              <a:rPr lang="en-GB" sz="1600" b="1" dirty="0" smtClean="0"/>
              <a:t>Dr Poobalan Naidoo </a:t>
            </a:r>
          </a:p>
          <a:p>
            <a:r>
              <a:rPr lang="en-GB" sz="1600" dirty="0" smtClean="0"/>
              <a:t>BPharm </a:t>
            </a:r>
            <a:r>
              <a:rPr lang="en-GB" sz="1600" dirty="0" err="1" smtClean="0"/>
              <a:t>MBBCh</a:t>
            </a:r>
            <a:r>
              <a:rPr lang="en-GB" sz="1600" dirty="0" smtClean="0"/>
              <a:t> </a:t>
            </a:r>
            <a:r>
              <a:rPr lang="en-GB" sz="1600" dirty="0" err="1" smtClean="0"/>
              <a:t>MMedSc</a:t>
            </a:r>
            <a:r>
              <a:rPr lang="en-GB" sz="1600" dirty="0" smtClean="0"/>
              <a:t> (Pharmacology) FCP(SA) part 1</a:t>
            </a:r>
          </a:p>
          <a:p>
            <a:r>
              <a:rPr lang="en-GB" sz="1600" dirty="0" smtClean="0"/>
              <a:t>Medical Advisor </a:t>
            </a:r>
          </a:p>
          <a:p>
            <a:r>
              <a:rPr lang="en-GB" sz="1600" dirty="0" err="1" smtClean="0"/>
              <a:t>Boehringer</a:t>
            </a:r>
            <a:r>
              <a:rPr lang="en-GB" sz="1600" dirty="0" smtClean="0"/>
              <a:t> </a:t>
            </a:r>
            <a:r>
              <a:rPr lang="en-GB" sz="1600" dirty="0" err="1" smtClean="0"/>
              <a:t>Ingelheim</a:t>
            </a:r>
            <a:r>
              <a:rPr lang="en-GB" sz="1600" dirty="0" smtClean="0"/>
              <a:t>, South Africa </a:t>
            </a:r>
          </a:p>
          <a:p>
            <a:endParaRPr lang="en-GB" sz="1600" b="1" dirty="0"/>
          </a:p>
        </p:txBody>
      </p:sp>
      <p:sp>
        <p:nvSpPr>
          <p:cNvPr id="7" name="TextBox 6"/>
          <p:cNvSpPr txBox="1"/>
          <p:nvPr/>
        </p:nvSpPr>
        <p:spPr>
          <a:xfrm>
            <a:off x="234170" y="4414140"/>
            <a:ext cx="647934" cy="338554"/>
          </a:xfrm>
          <a:prstGeom prst="rect">
            <a:avLst/>
          </a:prstGeom>
          <a:noFill/>
        </p:spPr>
        <p:txBody>
          <a:bodyPr wrap="none" rtlCol="0">
            <a:spAutoFit/>
          </a:bodyPr>
          <a:lstStyle/>
          <a:p>
            <a:r>
              <a:rPr lang="en-US" sz="1600" b="1" dirty="0" smtClean="0"/>
              <a:t>2014 </a:t>
            </a:r>
            <a:endParaRPr lang="en-US" sz="1600" b="1" dirty="0"/>
          </a:p>
        </p:txBody>
      </p:sp>
      <p:pic>
        <p:nvPicPr>
          <p:cNvPr id="516098" name="Picture 2" descr="http://css.drugwatch.com/wp-content/uploads/Boehringer-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6848" y="4187122"/>
            <a:ext cx="1632210" cy="565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5116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Development of Anti-diabetics Agents </a:t>
            </a:r>
            <a:endParaRPr lang="en-ZA" dirty="0"/>
          </a:p>
        </p:txBody>
      </p:sp>
      <p:sp>
        <p:nvSpPr>
          <p:cNvPr id="3" name="Content Placeholder 2"/>
          <p:cNvSpPr>
            <a:spLocks noGrp="1"/>
          </p:cNvSpPr>
          <p:nvPr>
            <p:ph idx="1"/>
          </p:nvPr>
        </p:nvSpPr>
        <p:spPr/>
        <p:txBody>
          <a:bodyPr/>
          <a:lstStyle/>
          <a:p>
            <a:endParaRPr lang="en-ZA" dirty="0"/>
          </a:p>
        </p:txBody>
      </p:sp>
      <p:sp>
        <p:nvSpPr>
          <p:cNvPr id="4" name="Content Placeholder 3"/>
          <p:cNvSpPr>
            <a:spLocks noGrp="1"/>
          </p:cNvSpPr>
          <p:nvPr>
            <p:ph sz="quarter" idx="10"/>
          </p:nvPr>
        </p:nvSpPr>
        <p:spPr/>
        <p:txBody>
          <a:bodyPr/>
          <a:lstStyle/>
          <a:p>
            <a:endParaRPr lang="en-ZA"/>
          </a:p>
        </p:txBody>
      </p:sp>
      <p:pic>
        <p:nvPicPr>
          <p:cNvPr id="5109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2513" y="633744"/>
            <a:ext cx="6170507" cy="432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08103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97791857"/>
              </p:ext>
            </p:extLst>
          </p:nvPr>
        </p:nvGraphicFramePr>
        <p:xfrm>
          <a:off x="126750" y="39295"/>
          <a:ext cx="8838255" cy="5378525"/>
        </p:xfrm>
        <a:graphic>
          <a:graphicData uri="http://schemas.openxmlformats.org/drawingml/2006/table">
            <a:tbl>
              <a:tblPr firstRow="1" bandRow="1">
                <a:tableStyleId>{9D7B26C5-4107-4FEC-AEDC-1716B250A1EF}</a:tableStyleId>
              </a:tblPr>
              <a:tblGrid>
                <a:gridCol w="1767651"/>
                <a:gridCol w="1767651"/>
                <a:gridCol w="1767651"/>
                <a:gridCol w="1767651"/>
                <a:gridCol w="1767651"/>
              </a:tblGrid>
              <a:tr h="605815">
                <a:tc>
                  <a:txBody>
                    <a:bodyPr/>
                    <a:lstStyle/>
                    <a:p>
                      <a:endParaRPr lang="en-GB" dirty="0" smtClean="0"/>
                    </a:p>
                    <a:p>
                      <a:r>
                        <a:rPr lang="en-GB" dirty="0" smtClean="0"/>
                        <a:t>Class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r>
                        <a:rPr lang="en-GB" dirty="0" smtClean="0"/>
                        <a:t>Example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r>
                        <a:rPr lang="en-GB" dirty="0" smtClean="0"/>
                        <a:t>Mechanism of action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    </a:t>
                      </a:r>
                    </a:p>
                    <a:p>
                      <a:r>
                        <a:rPr lang="en-GB" dirty="0" smtClean="0"/>
                        <a:t>HbA1C</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smtClean="0"/>
                    </a:p>
                    <a:p>
                      <a:r>
                        <a:rPr lang="en-GB" dirty="0" smtClean="0"/>
                        <a:t>Limitations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5084">
                <a:tc>
                  <a:txBody>
                    <a:bodyPr/>
                    <a:lstStyle/>
                    <a:p>
                      <a:r>
                        <a:rPr lang="en-GB" sz="1200" dirty="0" err="1" smtClean="0"/>
                        <a:t>Biguanides</a:t>
                      </a:r>
                      <a:r>
                        <a:rPr lang="en-GB" sz="1200" dirty="0" smtClean="0"/>
                        <a:t>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Metformin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 hepatic</a:t>
                      </a:r>
                      <a:r>
                        <a:rPr lang="en-GB" sz="1200" baseline="0" dirty="0" smtClean="0"/>
                        <a:t> glucose production </a:t>
                      </a:r>
                    </a:p>
                    <a:p>
                      <a:r>
                        <a:rPr lang="en-GB" sz="1200" dirty="0" smtClean="0"/>
                        <a:t> (-) insulin resistance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1-1.5%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GIT disturbances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7066">
                <a:tc>
                  <a:txBody>
                    <a:bodyPr/>
                    <a:lstStyle/>
                    <a:p>
                      <a:r>
                        <a:rPr lang="en-GB" sz="1200" dirty="0" smtClean="0"/>
                        <a:t>SUs</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err="1" smtClean="0"/>
                        <a:t>Gliclazide</a:t>
                      </a:r>
                      <a:r>
                        <a:rPr lang="en-GB" sz="1200" dirty="0" smtClean="0"/>
                        <a:t>,</a:t>
                      </a:r>
                      <a:r>
                        <a:rPr lang="en-GB" sz="1200" baseline="0" dirty="0" smtClean="0"/>
                        <a:t> </a:t>
                      </a:r>
                      <a:r>
                        <a:rPr lang="en-GB" sz="1200" baseline="0" dirty="0" err="1" smtClean="0"/>
                        <a:t>glibenclamide</a:t>
                      </a:r>
                      <a:r>
                        <a:rPr lang="en-GB" sz="1200" baseline="0" dirty="0" smtClean="0"/>
                        <a:t>, </a:t>
                      </a:r>
                      <a:r>
                        <a:rPr lang="en-GB" sz="1200" baseline="0" dirty="0" err="1" smtClean="0"/>
                        <a:t>glipizide</a:t>
                      </a:r>
                      <a:r>
                        <a:rPr lang="en-GB" sz="1200" baseline="0" dirty="0" smtClean="0"/>
                        <a:t>, </a:t>
                      </a:r>
                      <a:r>
                        <a:rPr lang="en-GB" sz="1200" baseline="0" dirty="0" err="1" smtClean="0"/>
                        <a:t>glimiperide</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  (+)</a:t>
                      </a:r>
                      <a:r>
                        <a:rPr lang="en-GB" sz="1200" baseline="0" dirty="0" smtClean="0"/>
                        <a:t> </a:t>
                      </a:r>
                      <a:r>
                        <a:rPr lang="en-GB" sz="1200" dirty="0" smtClean="0"/>
                        <a:t> insulin secretion</a:t>
                      </a:r>
                      <a:r>
                        <a:rPr lang="en-GB" sz="1200" baseline="0" dirty="0" smtClean="0"/>
                        <a:t>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1-1.5%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smtClean="0"/>
                        <a:t>Weight gain </a:t>
                      </a:r>
                    </a:p>
                    <a:p>
                      <a:pPr marL="171450" indent="-171450">
                        <a:buFont typeface="Arial" panose="020B0604020202020204" pitchFamily="34" charset="0"/>
                        <a:buChar char="•"/>
                      </a:pPr>
                      <a:r>
                        <a:rPr lang="en-GB" sz="1200" dirty="0" smtClean="0"/>
                        <a:t>Hypoglycaemia</a:t>
                      </a:r>
                      <a:r>
                        <a:rPr lang="en-GB" sz="1200" baseline="0" dirty="0" smtClean="0"/>
                        <a:t> </a:t>
                      </a:r>
                    </a:p>
                    <a:p>
                      <a:pPr marL="171450" indent="-171450">
                        <a:buFont typeface="Arial" panose="020B0604020202020204" pitchFamily="34" charset="0"/>
                        <a:buChar char="•"/>
                      </a:pPr>
                      <a:r>
                        <a:rPr lang="en-GB" sz="1200" baseline="0" dirty="0" smtClean="0"/>
                        <a:t>Limited durability </a:t>
                      </a:r>
                    </a:p>
                    <a:p>
                      <a:pPr marL="171450" indent="-171450">
                        <a:buFont typeface="Arial" panose="020B0604020202020204" pitchFamily="34" charset="0"/>
                        <a:buChar char="•"/>
                      </a:pPr>
                      <a:r>
                        <a:rPr lang="en-GB" sz="1200" baseline="0" dirty="0" smtClean="0"/>
                        <a:t>Cardiovascular profile contentious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92360">
                <a:tc>
                  <a:txBody>
                    <a:bodyPr/>
                    <a:lstStyle/>
                    <a:p>
                      <a:r>
                        <a:rPr lang="en-GB" sz="1200" dirty="0" err="1" smtClean="0"/>
                        <a:t>Thiazolidinediones</a:t>
                      </a:r>
                      <a:r>
                        <a:rPr lang="en-GB" sz="1200" baseline="0" dirty="0" smtClean="0"/>
                        <a:t> (TZDs)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Pioglitazone,</a:t>
                      </a:r>
                      <a:r>
                        <a:rPr lang="en-GB" sz="1200" baseline="0" dirty="0" smtClean="0"/>
                        <a:t> </a:t>
                      </a:r>
                      <a:r>
                        <a:rPr lang="en-GB" sz="1200" baseline="0" dirty="0" smtClean="0">
                          <a:solidFill>
                            <a:srgbClr val="FF0000"/>
                          </a:solidFill>
                        </a:rPr>
                        <a:t>rosiglitazone </a:t>
                      </a:r>
                      <a:endParaRPr lang="en-ZA" sz="12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 insulin resistance </a:t>
                      </a:r>
                      <a:endParaRPr lang="en-ZA" sz="1200" dirty="0" smtClean="0"/>
                    </a:p>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1-1.5%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smtClean="0"/>
                        <a:t>Fluid</a:t>
                      </a:r>
                      <a:r>
                        <a:rPr lang="en-GB" sz="1200" baseline="0" dirty="0" smtClean="0"/>
                        <a:t> retention</a:t>
                      </a:r>
                    </a:p>
                    <a:p>
                      <a:pPr marL="171450" indent="-171450">
                        <a:buFont typeface="Arial" panose="020B0604020202020204" pitchFamily="34" charset="0"/>
                        <a:buChar char="•"/>
                      </a:pPr>
                      <a:r>
                        <a:rPr lang="en-GB" sz="1200" baseline="0" dirty="0" smtClean="0"/>
                        <a:t>Weight gain </a:t>
                      </a:r>
                    </a:p>
                    <a:p>
                      <a:pPr marL="171450" indent="-171450">
                        <a:buFont typeface="Arial" panose="020B0604020202020204" pitchFamily="34" charset="0"/>
                        <a:buChar char="•"/>
                      </a:pPr>
                      <a:r>
                        <a:rPr lang="en-GB" sz="1200" baseline="0" dirty="0" smtClean="0"/>
                        <a:t>Heart failure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7869">
                <a:tc>
                  <a:txBody>
                    <a:bodyPr/>
                    <a:lstStyle/>
                    <a:p>
                      <a:r>
                        <a:rPr lang="en-GB" sz="1200" dirty="0" smtClean="0"/>
                        <a:t>DPP-4</a:t>
                      </a:r>
                      <a:r>
                        <a:rPr lang="en-GB" sz="1200" baseline="0" dirty="0" smtClean="0"/>
                        <a:t> inhibitors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err="1" smtClean="0"/>
                        <a:t>Sitagliptin</a:t>
                      </a:r>
                      <a:r>
                        <a:rPr lang="en-GB" sz="1200" dirty="0" smtClean="0"/>
                        <a:t>,</a:t>
                      </a:r>
                      <a:r>
                        <a:rPr lang="en-GB" sz="1200" baseline="0" dirty="0" smtClean="0"/>
                        <a:t> </a:t>
                      </a:r>
                      <a:r>
                        <a:rPr lang="en-GB" sz="1200" baseline="0" dirty="0" err="1" smtClean="0"/>
                        <a:t>saxagliptin</a:t>
                      </a:r>
                      <a:r>
                        <a:rPr lang="en-GB" sz="1200" baseline="0" dirty="0" smtClean="0"/>
                        <a:t>, </a:t>
                      </a:r>
                      <a:r>
                        <a:rPr lang="en-GB" sz="1200" baseline="0" dirty="0" err="1" smtClean="0"/>
                        <a:t>linagliptin</a:t>
                      </a:r>
                      <a:r>
                        <a:rPr lang="en-GB" sz="1200" baseline="0" dirty="0" smtClean="0"/>
                        <a:t>, </a:t>
                      </a:r>
                      <a:r>
                        <a:rPr lang="en-GB" sz="1200" baseline="0" dirty="0" err="1" smtClean="0"/>
                        <a:t>alogliptin</a:t>
                      </a:r>
                      <a:r>
                        <a:rPr lang="en-GB" sz="1200" baseline="0" dirty="0" smtClean="0"/>
                        <a:t>, </a:t>
                      </a:r>
                      <a:r>
                        <a:rPr lang="en-GB" sz="1200" baseline="0" dirty="0" err="1" smtClean="0"/>
                        <a:t>vildagliptin</a:t>
                      </a:r>
                      <a:r>
                        <a:rPr lang="en-GB" sz="1200" baseline="0" dirty="0" smtClean="0"/>
                        <a:t>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a:t>
                      </a:r>
                      <a:r>
                        <a:rPr lang="en-GB" sz="1200" baseline="0" dirty="0" smtClean="0"/>
                        <a:t> </a:t>
                      </a:r>
                      <a:r>
                        <a:rPr lang="en-GB" sz="1200" baseline="0" dirty="0" err="1" smtClean="0"/>
                        <a:t>incretin</a:t>
                      </a:r>
                      <a:r>
                        <a:rPr lang="en-GB" sz="1200" baseline="0" dirty="0" smtClean="0"/>
                        <a:t> levels </a:t>
                      </a:r>
                    </a:p>
                    <a:p>
                      <a:r>
                        <a:rPr lang="en-GB" sz="1200" baseline="0" dirty="0" smtClean="0"/>
                        <a:t>(+) insulin </a:t>
                      </a:r>
                    </a:p>
                    <a:p>
                      <a:r>
                        <a:rPr lang="en-GB" sz="1200" baseline="0" dirty="0" smtClean="0"/>
                        <a:t>(-) glucagon</a:t>
                      </a:r>
                    </a:p>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0.7-0.8%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smtClean="0"/>
                        <a:t>Limited</a:t>
                      </a:r>
                      <a:r>
                        <a:rPr lang="en-GB" sz="1200" baseline="0" dirty="0" smtClean="0"/>
                        <a:t> HbA1c reduction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1746">
                <a:tc>
                  <a:txBody>
                    <a:bodyPr/>
                    <a:lstStyle/>
                    <a:p>
                      <a:r>
                        <a:rPr lang="en-GB" sz="1200" dirty="0" smtClean="0"/>
                        <a:t>GLP-1 receptor</a:t>
                      </a:r>
                      <a:r>
                        <a:rPr lang="en-GB" sz="1200" baseline="0" dirty="0" smtClean="0"/>
                        <a:t> agonists</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err="1" smtClean="0"/>
                        <a:t>Exendatide</a:t>
                      </a:r>
                      <a:r>
                        <a:rPr lang="en-GB" sz="1200" dirty="0" smtClean="0"/>
                        <a:t>,</a:t>
                      </a:r>
                      <a:r>
                        <a:rPr lang="en-GB" sz="1200" baseline="0" dirty="0" smtClean="0"/>
                        <a:t> </a:t>
                      </a:r>
                      <a:r>
                        <a:rPr lang="en-GB" sz="1200" baseline="0" dirty="0" err="1" smtClean="0"/>
                        <a:t>liraglutide</a:t>
                      </a:r>
                      <a:r>
                        <a:rPr lang="en-GB" sz="1200" baseline="0" dirty="0" smtClean="0"/>
                        <a:t>, </a:t>
                      </a:r>
                      <a:r>
                        <a:rPr lang="en-GB" sz="1200" baseline="0" dirty="0" err="1" smtClean="0"/>
                        <a:t>albiglutide</a:t>
                      </a:r>
                      <a:r>
                        <a:rPr lang="en-GB" sz="1200" baseline="0" dirty="0" smtClean="0"/>
                        <a:t>, </a:t>
                      </a:r>
                      <a:r>
                        <a:rPr lang="en-GB" sz="1200" baseline="0" dirty="0" err="1" smtClean="0"/>
                        <a:t>dulaglutide</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aseline="0" dirty="0" smtClean="0"/>
                        <a:t>(+) insulin </a:t>
                      </a:r>
                    </a:p>
                    <a:p>
                      <a:r>
                        <a:rPr lang="en-GB" sz="1200" baseline="0" dirty="0" smtClean="0"/>
                        <a:t>(-) glucagon</a:t>
                      </a:r>
                    </a:p>
                    <a:p>
                      <a:r>
                        <a:rPr lang="en-GB" sz="1200" baseline="0" dirty="0" smtClean="0"/>
                        <a:t>(-) gastric emptying </a:t>
                      </a:r>
                    </a:p>
                    <a:p>
                      <a:r>
                        <a:rPr lang="en-GB" sz="1200" baseline="0" dirty="0" smtClean="0"/>
                        <a:t>(+) satiety </a:t>
                      </a:r>
                    </a:p>
                    <a:p>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smtClean="0"/>
                        <a:t>1-1.5%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200" dirty="0" smtClean="0"/>
                        <a:t>Nausea</a:t>
                      </a:r>
                    </a:p>
                    <a:p>
                      <a:pPr marL="171450" indent="-171450">
                        <a:buFont typeface="Arial" panose="020B0604020202020204" pitchFamily="34" charset="0"/>
                        <a:buChar char="•"/>
                      </a:pPr>
                      <a:r>
                        <a:rPr lang="en-GB" sz="1200" dirty="0" smtClean="0"/>
                        <a:t>Injection</a:t>
                      </a:r>
                      <a:r>
                        <a:rPr lang="en-GB" sz="1200" baseline="0" dirty="0" smtClean="0"/>
                        <a:t> </a:t>
                      </a:r>
                    </a:p>
                    <a:p>
                      <a:pPr marL="171450" indent="-171450">
                        <a:buFont typeface="Arial" panose="020B0604020202020204" pitchFamily="34" charset="0"/>
                        <a:buChar char="•"/>
                      </a:pPr>
                      <a:r>
                        <a:rPr lang="en-GB" sz="1200" baseline="0" dirty="0" smtClean="0"/>
                        <a:t>Cost </a:t>
                      </a:r>
                      <a:endParaRPr lang="en-ZA"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85720930"/>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 commonly used/not all registered is SA  </a:t>
            </a: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311141"/>
              </p:ext>
            </p:extLst>
          </p:nvPr>
        </p:nvGraphicFramePr>
        <p:xfrm>
          <a:off x="233315" y="1250369"/>
          <a:ext cx="8496300" cy="3444240"/>
        </p:xfrm>
        <a:graphic>
          <a:graphicData uri="http://schemas.openxmlformats.org/drawingml/2006/table">
            <a:tbl>
              <a:tblPr firstRow="1" bandRow="1">
                <a:tableStyleId>{9D7B26C5-4107-4FEC-AEDC-1716B250A1EF}</a:tableStyleId>
              </a:tblPr>
              <a:tblGrid>
                <a:gridCol w="1699260"/>
                <a:gridCol w="1699260"/>
                <a:gridCol w="1699260"/>
                <a:gridCol w="1699260"/>
                <a:gridCol w="1699260"/>
              </a:tblGrid>
              <a:tr h="370840">
                <a:tc>
                  <a:txBody>
                    <a:bodyPr/>
                    <a:lstStyle/>
                    <a:p>
                      <a:r>
                        <a:rPr lang="en-GB" dirty="0" smtClean="0"/>
                        <a:t>Class</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Example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Mechanism of action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    HbA1C</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Limitations </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400" dirty="0" err="1" smtClean="0"/>
                        <a:t>Meglitinides</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err="1" smtClean="0"/>
                        <a:t>Repaglinide</a:t>
                      </a:r>
                      <a:r>
                        <a:rPr lang="en-GB" sz="1400" baseline="0" dirty="0" smtClean="0"/>
                        <a:t> </a:t>
                      </a:r>
                    </a:p>
                    <a:p>
                      <a:r>
                        <a:rPr lang="en-GB" sz="1400" baseline="0" dirty="0" err="1" smtClean="0"/>
                        <a:t>Nateglinide</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a:t>
                      </a:r>
                      <a:r>
                        <a:rPr lang="en-GB" sz="1400" baseline="0" dirty="0" smtClean="0"/>
                        <a:t> </a:t>
                      </a:r>
                      <a:r>
                        <a:rPr lang="en-GB" sz="1400" dirty="0" smtClean="0"/>
                        <a:t> insulin secretion</a:t>
                      </a:r>
                      <a:r>
                        <a:rPr lang="en-GB" sz="1400" baseline="0" dirty="0" smtClean="0"/>
                        <a:t> </a:t>
                      </a:r>
                      <a:endParaRPr lang="en-ZA" sz="1400" dirty="0" smtClean="0"/>
                    </a:p>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1-1.5%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400" dirty="0" smtClean="0"/>
                        <a:t>Hypoglycaemia</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400" dirty="0" smtClean="0"/>
                        <a:t>Alpha</a:t>
                      </a:r>
                      <a:r>
                        <a:rPr lang="en-GB" sz="1400" baseline="0" dirty="0" smtClean="0"/>
                        <a:t>-</a:t>
                      </a:r>
                      <a:r>
                        <a:rPr lang="en-GB" sz="1400" baseline="0" dirty="0" err="1" smtClean="0"/>
                        <a:t>glucosidase</a:t>
                      </a:r>
                      <a:r>
                        <a:rPr lang="en-GB" sz="1400" baseline="0" dirty="0" smtClean="0"/>
                        <a:t> inhibitors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err="1" smtClean="0"/>
                        <a:t>Acarbose</a:t>
                      </a:r>
                      <a:r>
                        <a:rPr lang="en-GB" sz="1400" dirty="0" smtClean="0"/>
                        <a:t>,</a:t>
                      </a:r>
                      <a:r>
                        <a:rPr lang="en-GB" sz="1400" baseline="0" dirty="0" smtClean="0"/>
                        <a:t> </a:t>
                      </a:r>
                      <a:r>
                        <a:rPr lang="en-GB" sz="1400" baseline="0" dirty="0" err="1" smtClean="0"/>
                        <a:t>miglitol</a:t>
                      </a:r>
                      <a:r>
                        <a:rPr lang="en-GB" sz="1400" baseline="0" dirty="0" smtClean="0"/>
                        <a:t>, </a:t>
                      </a:r>
                      <a:r>
                        <a:rPr lang="en-GB" sz="1400" baseline="0" dirty="0" err="1" smtClean="0"/>
                        <a:t>voglibose</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 carbohydrate</a:t>
                      </a:r>
                      <a:r>
                        <a:rPr lang="en-GB" sz="1400" baseline="0" dirty="0" smtClean="0"/>
                        <a:t> absorption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1-1.5%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400" dirty="0" smtClean="0"/>
                        <a:t>GIT</a:t>
                      </a:r>
                      <a:r>
                        <a:rPr lang="en-GB" sz="1400" baseline="0" dirty="0" smtClean="0"/>
                        <a:t> disturbances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400" dirty="0" err="1" smtClean="0"/>
                        <a:t>Amylinomimetics</a:t>
                      </a:r>
                      <a:r>
                        <a:rPr lang="en-GB" sz="140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err="1" smtClean="0"/>
                        <a:t>Pramlintide</a:t>
                      </a:r>
                      <a:r>
                        <a:rPr lang="en-GB" sz="140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 glucagon</a:t>
                      </a:r>
                    </a:p>
                    <a:p>
                      <a:r>
                        <a:rPr lang="en-GB" sz="1400" dirty="0" smtClean="0"/>
                        <a:t>(-) gastric emptying </a:t>
                      </a:r>
                    </a:p>
                    <a:p>
                      <a:r>
                        <a:rPr lang="en-GB" sz="1400" dirty="0" smtClean="0"/>
                        <a:t>(-)</a:t>
                      </a:r>
                      <a:r>
                        <a:rPr lang="en-GB" sz="1400" baseline="0" dirty="0" smtClean="0"/>
                        <a:t> appetite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1-1.5% </a:t>
                      </a:r>
                      <a:endParaRPr lang="en-ZA" sz="1400" dirty="0" smtClean="0"/>
                    </a:p>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400" dirty="0" smtClean="0"/>
                        <a:t>Injection </a:t>
                      </a:r>
                    </a:p>
                    <a:p>
                      <a:pPr marL="171450" indent="-171450">
                        <a:buFont typeface="Arial" panose="020B0604020202020204" pitchFamily="34" charset="0"/>
                        <a:buChar char="•"/>
                      </a:pPr>
                      <a:r>
                        <a:rPr lang="en-GB" sz="1400" dirty="0" smtClean="0"/>
                        <a:t>Costly</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400" dirty="0" smtClean="0"/>
                        <a:t>Dopamine agonists</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err="1" smtClean="0"/>
                        <a:t>Bromocriptine</a:t>
                      </a:r>
                      <a:r>
                        <a:rPr lang="en-GB" sz="140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a:t>
                      </a:r>
                      <a:r>
                        <a:rPr lang="en-GB" sz="1400" baseline="0" dirty="0" smtClean="0"/>
                        <a:t> insulin sensitivity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0.7-0.8%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GB" sz="1400" dirty="0" smtClean="0"/>
                        <a:t>Syncope</a:t>
                      </a:r>
                    </a:p>
                    <a:p>
                      <a:pPr marL="171450" indent="-171450">
                        <a:buFont typeface="Arial" panose="020B0604020202020204" pitchFamily="34" charset="0"/>
                        <a:buChar char="•"/>
                      </a:pPr>
                      <a:r>
                        <a:rPr lang="en-GB" sz="1400" dirty="0" smtClean="0"/>
                        <a:t>Nausea</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GB" sz="1400" dirty="0" smtClean="0"/>
                        <a:t>Bile acid</a:t>
                      </a:r>
                      <a:r>
                        <a:rPr lang="en-GB" sz="1400" baseline="0" dirty="0" smtClean="0"/>
                        <a:t> </a:t>
                      </a:r>
                      <a:r>
                        <a:rPr lang="en-GB" sz="1400" baseline="0" dirty="0" err="1" smtClean="0"/>
                        <a:t>sequestrants</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err="1" smtClean="0"/>
                        <a:t>Colesevelam</a:t>
                      </a:r>
                      <a:r>
                        <a:rPr lang="en-GB" sz="1400" baseline="0" dirty="0" smtClean="0"/>
                        <a:t>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dirty="0" smtClean="0"/>
                        <a:t>(-) hepatic glucose production </a:t>
                      </a: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1-1.5% </a:t>
                      </a:r>
                      <a:endParaRPr lang="en-ZA" sz="1400" dirty="0" smtClean="0"/>
                    </a:p>
                    <a:p>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smtClean="0"/>
                        <a:t>GIT</a:t>
                      </a:r>
                      <a:r>
                        <a:rPr lang="en-GB" sz="1400" baseline="0" dirty="0" smtClean="0"/>
                        <a:t> disturbances </a:t>
                      </a:r>
                      <a:endParaRPr lang="en-ZA" sz="1400" dirty="0" smtClean="0"/>
                    </a:p>
                    <a:p>
                      <a:pPr marL="171450" indent="-171450">
                        <a:buFont typeface="Arial" panose="020B0604020202020204" pitchFamily="34" charset="0"/>
                        <a:buChar char="•"/>
                      </a:pPr>
                      <a:endParaRPr lang="en-ZA"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Content Placeholder 3"/>
          <p:cNvSpPr>
            <a:spLocks noGrp="1"/>
          </p:cNvSpPr>
          <p:nvPr>
            <p:ph sz="quarter" idx="10"/>
          </p:nvPr>
        </p:nvSpPr>
        <p:spPr/>
        <p:txBody>
          <a:bodyPr/>
          <a:lstStyle/>
          <a:p>
            <a:endParaRPr lang="en-ZA"/>
          </a:p>
        </p:txBody>
      </p:sp>
    </p:spTree>
    <p:extLst>
      <p:ext uri="{BB962C8B-B14F-4D97-AF65-F5344CB8AC3E}">
        <p14:creationId xmlns:p14="http://schemas.microsoft.com/office/powerpoint/2010/main" val="1266854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ZA"/>
          </a:p>
        </p:txBody>
      </p:sp>
      <p:sp>
        <p:nvSpPr>
          <p:cNvPr id="3" name="Title 2"/>
          <p:cNvSpPr>
            <a:spLocks noGrp="1"/>
          </p:cNvSpPr>
          <p:nvPr>
            <p:ph type="title"/>
          </p:nvPr>
        </p:nvSpPr>
        <p:spPr>
          <a:xfrm>
            <a:off x="287636" y="1462747"/>
            <a:ext cx="8496300" cy="594290"/>
          </a:xfrm>
        </p:spPr>
        <p:txBody>
          <a:bodyPr/>
          <a:lstStyle/>
          <a:p>
            <a:r>
              <a:rPr lang="en-GB" sz="3200" dirty="0" smtClean="0"/>
              <a:t>Current therapy has limitations </a:t>
            </a:r>
            <a:br>
              <a:rPr lang="en-GB" sz="3200" dirty="0" smtClean="0"/>
            </a:br>
            <a:r>
              <a:rPr lang="en-GB" sz="3200" dirty="0"/>
              <a:t/>
            </a:r>
            <a:br>
              <a:rPr lang="en-GB" sz="3200" dirty="0"/>
            </a:br>
            <a:r>
              <a:rPr lang="en-GB" sz="3200" dirty="0" smtClean="0"/>
              <a:t>Remains unmet needs and requirement for new therapies </a:t>
            </a:r>
            <a:endParaRPr lang="en-ZA" sz="3200" dirty="0"/>
          </a:p>
        </p:txBody>
      </p:sp>
      <p:sp>
        <p:nvSpPr>
          <p:cNvPr id="5" name="Slide Number Placeholder 4"/>
          <p:cNvSpPr>
            <a:spLocks noGrp="1"/>
          </p:cNvSpPr>
          <p:nvPr>
            <p:ph type="sldNum" sz="quarter" idx="12"/>
          </p:nvPr>
        </p:nvSpPr>
        <p:spPr/>
        <p:txBody>
          <a:bodyPr/>
          <a:lstStyle/>
          <a:p>
            <a:fld id="{F6F95BD5-C3FD-4E9B-9240-B27EACB3D069}" type="slidenum">
              <a:rPr lang="en-GB" smtClean="0"/>
              <a:pPr/>
              <a:t>13</a:t>
            </a:fld>
            <a:endParaRPr lang="en-GB"/>
          </a:p>
        </p:txBody>
      </p:sp>
      <p:sp>
        <p:nvSpPr>
          <p:cNvPr id="6" name="Text Placeholder 5"/>
          <p:cNvSpPr>
            <a:spLocks noGrp="1"/>
          </p:cNvSpPr>
          <p:nvPr>
            <p:ph type="body" sz="quarter" idx="14"/>
          </p:nvPr>
        </p:nvSpPr>
        <p:spPr/>
        <p:txBody>
          <a:bodyPr/>
          <a:lstStyle/>
          <a:p>
            <a:endParaRPr lang="en-ZA"/>
          </a:p>
        </p:txBody>
      </p:sp>
      <p:sp>
        <p:nvSpPr>
          <p:cNvPr id="7" name="Content Placeholder 6"/>
          <p:cNvSpPr>
            <a:spLocks noGrp="1"/>
          </p:cNvSpPr>
          <p:nvPr>
            <p:ph idx="1"/>
          </p:nvPr>
        </p:nvSpPr>
        <p:spPr/>
        <p:txBody>
          <a:bodyPr/>
          <a:lstStyle/>
          <a:p>
            <a:endParaRPr lang="en-ZA" dirty="0"/>
          </a:p>
        </p:txBody>
      </p:sp>
    </p:spTree>
    <p:extLst>
      <p:ext uri="{BB962C8B-B14F-4D97-AF65-F5344CB8AC3E}">
        <p14:creationId xmlns:p14="http://schemas.microsoft.com/office/powerpoint/2010/main" val="1438079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4262" y="1738079"/>
            <a:ext cx="8496300" cy="1102519"/>
          </a:xfrm>
        </p:spPr>
        <p:txBody>
          <a:bodyPr/>
          <a:lstStyle/>
          <a:p>
            <a:r>
              <a:rPr lang="en-GB" sz="3600" dirty="0"/>
              <a:t>Glucose homeostasis</a:t>
            </a:r>
            <a:r>
              <a:rPr lang="en-GB" sz="3600" dirty="0" smtClean="0"/>
              <a:t>: it’s </a:t>
            </a:r>
            <a:r>
              <a:rPr lang="en-GB" sz="3600" dirty="0"/>
              <a:t>more than just </a:t>
            </a:r>
            <a:r>
              <a:rPr lang="en-GB" sz="3600" dirty="0" smtClean="0"/>
              <a:t/>
            </a:r>
            <a:br>
              <a:rPr lang="en-GB" sz="3600" dirty="0" smtClean="0"/>
            </a:br>
            <a:r>
              <a:rPr lang="el-GR" sz="3600" dirty="0" smtClean="0"/>
              <a:t>β</a:t>
            </a:r>
            <a:r>
              <a:rPr lang="en-GB" sz="3600" dirty="0"/>
              <a:t>-cell function</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7223623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pt-BR" dirty="0" err="1">
                <a:solidFill>
                  <a:srgbClr val="4D4D4F"/>
                </a:solidFill>
              </a:rPr>
              <a:t>DeFronzo</a:t>
            </a:r>
            <a:r>
              <a:rPr lang="pt-BR" dirty="0">
                <a:solidFill>
                  <a:srgbClr val="4D4D4F"/>
                </a:solidFill>
              </a:rPr>
              <a:t> RA. </a:t>
            </a:r>
            <a:r>
              <a:rPr lang="pt-BR" i="1" dirty="0">
                <a:solidFill>
                  <a:srgbClr val="4D4D4F"/>
                </a:solidFill>
              </a:rPr>
              <a:t>Diabetes</a:t>
            </a:r>
            <a:r>
              <a:rPr lang="pt-BR" dirty="0">
                <a:solidFill>
                  <a:srgbClr val="4D4D4F"/>
                </a:solidFill>
              </a:rPr>
              <a:t>. 2009;58:773–795; Poitout V, Robertson RP. </a:t>
            </a:r>
            <a:r>
              <a:rPr lang="pt-BR" i="1" dirty="0" err="1" smtClean="0">
                <a:solidFill>
                  <a:srgbClr val="4D4D4F"/>
                </a:solidFill>
              </a:rPr>
              <a:t>Endocrinology</a:t>
            </a:r>
            <a:r>
              <a:rPr lang="pt-BR" dirty="0" smtClean="0">
                <a:solidFill>
                  <a:srgbClr val="4D4D4F"/>
                </a:solidFill>
              </a:rPr>
              <a:t>. 2002;143:339–342; </a:t>
            </a:r>
            <a:br>
              <a:rPr lang="pt-BR" dirty="0" smtClean="0">
                <a:solidFill>
                  <a:srgbClr val="4D4D4F"/>
                </a:solidFill>
              </a:rPr>
            </a:br>
            <a:r>
              <a:rPr lang="pt-BR" dirty="0" smtClean="0">
                <a:solidFill>
                  <a:srgbClr val="4D4D4F"/>
                </a:solidFill>
              </a:rPr>
              <a:t>Robertson </a:t>
            </a:r>
            <a:r>
              <a:rPr lang="pt-BR" dirty="0">
                <a:solidFill>
                  <a:srgbClr val="4D4D4F"/>
                </a:solidFill>
              </a:rPr>
              <a:t>RP, et al. </a:t>
            </a:r>
            <a:r>
              <a:rPr lang="pt-BR" i="1" dirty="0">
                <a:solidFill>
                  <a:srgbClr val="4D4D4F"/>
                </a:solidFill>
              </a:rPr>
              <a:t>Diabetes</a:t>
            </a:r>
            <a:r>
              <a:rPr lang="pt-BR" dirty="0">
                <a:solidFill>
                  <a:srgbClr val="4D4D4F"/>
                </a:solidFill>
              </a:rPr>
              <a:t>. 2003;52:581–587.</a:t>
            </a:r>
          </a:p>
        </p:txBody>
      </p:sp>
      <p:sp>
        <p:nvSpPr>
          <p:cNvPr id="2" name="Title 1"/>
          <p:cNvSpPr>
            <a:spLocks noGrp="1"/>
          </p:cNvSpPr>
          <p:nvPr>
            <p:ph type="title"/>
          </p:nvPr>
        </p:nvSpPr>
        <p:spPr/>
        <p:txBody>
          <a:bodyPr/>
          <a:lstStyle/>
          <a:p>
            <a:r>
              <a:rPr lang="en-GB" dirty="0"/>
              <a:t>T2D is a dysregulation of glucose homeostasis characterized by persistent hyperglycaemia, impaired </a:t>
            </a:r>
            <a:r>
              <a:rPr lang="el-GR" dirty="0"/>
              <a:t>β</a:t>
            </a:r>
            <a:r>
              <a:rPr lang="en-GB" dirty="0"/>
              <a:t>-cell function and insulin resistance</a:t>
            </a:r>
          </a:p>
        </p:txBody>
      </p:sp>
      <p:sp>
        <p:nvSpPr>
          <p:cNvPr id="12" name="Slide Number Placeholder 11"/>
          <p:cNvSpPr>
            <a:spLocks noGrp="1"/>
          </p:cNvSpPr>
          <p:nvPr>
            <p:ph type="sldNum" sz="quarter" idx="12"/>
          </p:nvPr>
        </p:nvSpPr>
        <p:spPr/>
        <p:txBody>
          <a:bodyPr/>
          <a:lstStyle/>
          <a:p>
            <a:fld id="{F6F95BD5-C3FD-4E9B-9240-B27EACB3D069}" type="slidenum">
              <a:rPr lang="en-GB" smtClean="0"/>
              <a:t>15</a:t>
            </a:fld>
            <a:endParaRPr lang="en-GB" dirty="0"/>
          </a:p>
        </p:txBody>
      </p:sp>
      <p:grpSp>
        <p:nvGrpSpPr>
          <p:cNvPr id="37" name="Group 36"/>
          <p:cNvGrpSpPr/>
          <p:nvPr/>
        </p:nvGrpSpPr>
        <p:grpSpPr>
          <a:xfrm>
            <a:off x="2780500" y="1094158"/>
            <a:ext cx="3593399" cy="3427848"/>
            <a:chOff x="1187625" y="1585477"/>
            <a:chExt cx="4301423" cy="4103253"/>
          </a:xfrm>
        </p:grpSpPr>
        <p:grpSp>
          <p:nvGrpSpPr>
            <p:cNvPr id="39" name="Group 38"/>
            <p:cNvGrpSpPr/>
            <p:nvPr/>
          </p:nvGrpSpPr>
          <p:grpSpPr>
            <a:xfrm>
              <a:off x="1187625" y="1743556"/>
              <a:ext cx="3815972" cy="3845684"/>
              <a:chOff x="1187625" y="1743556"/>
              <a:chExt cx="3815972" cy="3845684"/>
            </a:xfrm>
          </p:grpSpPr>
          <p:grpSp>
            <p:nvGrpSpPr>
              <p:cNvPr id="66" name="Group 65"/>
              <p:cNvGrpSpPr/>
              <p:nvPr/>
            </p:nvGrpSpPr>
            <p:grpSpPr>
              <a:xfrm>
                <a:off x="1187625" y="1743556"/>
                <a:ext cx="3815972" cy="3845684"/>
                <a:chOff x="1187625" y="1743556"/>
                <a:chExt cx="3815972" cy="3845684"/>
              </a:xfrm>
            </p:grpSpPr>
            <p:sp>
              <p:nvSpPr>
                <p:cNvPr id="70" name="Oval 69"/>
                <p:cNvSpPr/>
                <p:nvPr/>
              </p:nvSpPr>
              <p:spPr>
                <a:xfrm>
                  <a:off x="1187625" y="1743556"/>
                  <a:ext cx="3815972" cy="3845684"/>
                </a:xfrm>
                <a:prstGeom prst="ellipse">
                  <a:avLst/>
                </a:prstGeom>
                <a:solidFill>
                  <a:srgbClr val="B4C960"/>
                </a:solidFill>
                <a:ln>
                  <a:solidFill>
                    <a:srgbClr val="B4C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71" name="Oval 70"/>
                <p:cNvSpPr/>
                <p:nvPr/>
              </p:nvSpPr>
              <p:spPr>
                <a:xfrm>
                  <a:off x="1836116" y="2392071"/>
                  <a:ext cx="2509114" cy="251642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grpSp>
            <p:nvGrpSpPr>
              <p:cNvPr id="67" name="Group 66"/>
              <p:cNvGrpSpPr/>
              <p:nvPr/>
            </p:nvGrpSpPr>
            <p:grpSpPr>
              <a:xfrm>
                <a:off x="2549233" y="3048000"/>
                <a:ext cx="1191491" cy="1182255"/>
                <a:chOff x="2549233" y="3048000"/>
                <a:chExt cx="1191491" cy="1182255"/>
              </a:xfrm>
            </p:grpSpPr>
            <p:sp>
              <p:nvSpPr>
                <p:cNvPr id="68" name="Oval 67"/>
                <p:cNvSpPr/>
                <p:nvPr/>
              </p:nvSpPr>
              <p:spPr>
                <a:xfrm>
                  <a:off x="2549233" y="3048000"/>
                  <a:ext cx="1191491" cy="1182255"/>
                </a:xfrm>
                <a:prstGeom prst="ellipse">
                  <a:avLst/>
                </a:prstGeom>
                <a:solidFill>
                  <a:srgbClr val="79AA38"/>
                </a:solidFill>
                <a:ln>
                  <a:solidFill>
                    <a:srgbClr val="79A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9" name="TextBox 68"/>
                <p:cNvSpPr txBox="1"/>
                <p:nvPr/>
              </p:nvSpPr>
              <p:spPr>
                <a:xfrm>
                  <a:off x="2549233" y="3325084"/>
                  <a:ext cx="1191491" cy="699996"/>
                </a:xfrm>
                <a:prstGeom prst="rect">
                  <a:avLst/>
                </a:prstGeom>
                <a:noFill/>
              </p:spPr>
              <p:txBody>
                <a:bodyPr wrap="square" rtlCol="0">
                  <a:spAutoFit/>
                </a:bodyPr>
                <a:lstStyle/>
                <a:p>
                  <a:pPr algn="ctr"/>
                  <a:r>
                    <a:rPr lang="en-GB" sz="1600" dirty="0" smtClean="0">
                      <a:solidFill>
                        <a:schemeClr val="bg1"/>
                      </a:solidFill>
                    </a:rPr>
                    <a:t>Type 2 Diabetes</a:t>
                  </a:r>
                  <a:endParaRPr lang="en-GB" sz="1600" dirty="0">
                    <a:solidFill>
                      <a:schemeClr val="bg1"/>
                    </a:solidFill>
                  </a:endParaRPr>
                </a:p>
              </p:txBody>
            </p:sp>
          </p:grpSp>
        </p:grpSp>
        <p:grpSp>
          <p:nvGrpSpPr>
            <p:cNvPr id="46" name="Group 45"/>
            <p:cNvGrpSpPr/>
            <p:nvPr/>
          </p:nvGrpSpPr>
          <p:grpSpPr>
            <a:xfrm>
              <a:off x="1607295" y="1585477"/>
              <a:ext cx="1440703" cy="1431236"/>
              <a:chOff x="1607295" y="1585477"/>
              <a:chExt cx="1440703" cy="1431236"/>
            </a:xfrm>
          </p:grpSpPr>
          <p:sp>
            <p:nvSpPr>
              <p:cNvPr id="62" name="Oval 61"/>
              <p:cNvSpPr/>
              <p:nvPr/>
            </p:nvSpPr>
            <p:spPr>
              <a:xfrm>
                <a:off x="1609538" y="1586004"/>
                <a:ext cx="1404000" cy="1417388"/>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pic>
            <p:nvPicPr>
              <p:cNvPr id="63" name="Picture 62"/>
              <p:cNvPicPr>
                <a:picLocks noChangeAspect="1"/>
              </p:cNvPicPr>
              <p:nvPr/>
            </p:nvPicPr>
            <p:blipFill rotWithShape="1">
              <a:blip r:embed="rId3" cstate="print">
                <a:extLst>
                  <a:ext uri="{28A0092B-C50C-407E-A947-70E740481C1C}">
                    <a14:useLocalDpi xmlns:a14="http://schemas.microsoft.com/office/drawing/2010/main" val="0"/>
                  </a:ext>
                </a:extLst>
              </a:blip>
              <a:srcRect l="5240" r="13487"/>
              <a:stretch/>
            </p:blipFill>
            <p:spPr>
              <a:xfrm>
                <a:off x="1708726" y="1585477"/>
                <a:ext cx="1258311" cy="1008000"/>
              </a:xfrm>
              <a:prstGeom prst="ellipse">
                <a:avLst/>
              </a:prstGeom>
              <a:ln>
                <a:noFill/>
              </a:ln>
              <a:effectLst/>
            </p:spPr>
          </p:pic>
          <p:sp>
            <p:nvSpPr>
              <p:cNvPr id="64" name="Oval 63"/>
              <p:cNvSpPr/>
              <p:nvPr/>
            </p:nvSpPr>
            <p:spPr>
              <a:xfrm>
                <a:off x="1607295" y="1594713"/>
                <a:ext cx="1422000" cy="1422000"/>
              </a:xfrm>
              <a:prstGeom prst="ellipse">
                <a:avLst/>
              </a:prstGeom>
              <a:noFill/>
              <a:ln w="63500">
                <a:solidFill>
                  <a:srgbClr val="79A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5" name="TextBox 64"/>
              <p:cNvSpPr txBox="1"/>
              <p:nvPr/>
            </p:nvSpPr>
            <p:spPr>
              <a:xfrm>
                <a:off x="1616363" y="2456871"/>
                <a:ext cx="1431635" cy="515787"/>
              </a:xfrm>
              <a:prstGeom prst="rect">
                <a:avLst/>
              </a:prstGeom>
              <a:noFill/>
            </p:spPr>
            <p:txBody>
              <a:bodyPr wrap="square" rtlCol="0">
                <a:spAutoFit/>
              </a:bodyPr>
              <a:lstStyle/>
              <a:p>
                <a:pPr algn="ctr"/>
                <a:r>
                  <a:rPr lang="en-GB" sz="1100" dirty="0" smtClean="0">
                    <a:solidFill>
                      <a:srgbClr val="0060A5"/>
                    </a:solidFill>
                  </a:rPr>
                  <a:t>Impaired </a:t>
                </a:r>
                <a:r>
                  <a:rPr lang="el-GR" sz="1100" dirty="0" smtClean="0">
                    <a:solidFill>
                      <a:srgbClr val="0060A5"/>
                    </a:solidFill>
                  </a:rPr>
                  <a:t>β</a:t>
                </a:r>
                <a:r>
                  <a:rPr lang="en-GB" sz="1100" dirty="0" smtClean="0">
                    <a:solidFill>
                      <a:srgbClr val="0060A5"/>
                    </a:solidFill>
                  </a:rPr>
                  <a:t>-cell function</a:t>
                </a:r>
                <a:endParaRPr lang="en-GB" sz="1100" dirty="0">
                  <a:solidFill>
                    <a:srgbClr val="0060A5"/>
                  </a:solidFill>
                </a:endParaRPr>
              </a:p>
            </p:txBody>
          </p:sp>
        </p:grpSp>
        <p:grpSp>
          <p:nvGrpSpPr>
            <p:cNvPr id="47" name="Group 46"/>
            <p:cNvGrpSpPr/>
            <p:nvPr/>
          </p:nvGrpSpPr>
          <p:grpSpPr>
            <a:xfrm>
              <a:off x="4044416" y="3114500"/>
              <a:ext cx="1444632" cy="1422000"/>
              <a:chOff x="4044416" y="3114500"/>
              <a:chExt cx="1444632" cy="1422000"/>
            </a:xfrm>
          </p:grpSpPr>
          <p:sp>
            <p:nvSpPr>
              <p:cNvPr id="55" name="Oval 54"/>
              <p:cNvSpPr/>
              <p:nvPr/>
            </p:nvSpPr>
            <p:spPr>
              <a:xfrm>
                <a:off x="4045374" y="3114500"/>
                <a:ext cx="1422000" cy="1417388"/>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56" name="Group 55"/>
              <p:cNvGrpSpPr/>
              <p:nvPr/>
            </p:nvGrpSpPr>
            <p:grpSpPr>
              <a:xfrm>
                <a:off x="4292387" y="3155818"/>
                <a:ext cx="1174028" cy="966680"/>
                <a:chOff x="4292387" y="3155818"/>
                <a:chExt cx="1174028" cy="966680"/>
              </a:xfrm>
            </p:grpSpPr>
            <p:pic>
              <p:nvPicPr>
                <p:cNvPr id="59" name="Picture 58"/>
                <p:cNvPicPr>
                  <a:picLocks noChangeAspect="1"/>
                </p:cNvPicPr>
                <p:nvPr/>
              </p:nvPicPr>
              <p:blipFill rotWithShape="1">
                <a:blip r:embed="rId4" cstate="print">
                  <a:extLst>
                    <a:ext uri="{28A0092B-C50C-407E-A947-70E740481C1C}">
                      <a14:useLocalDpi xmlns:a14="http://schemas.microsoft.com/office/drawing/2010/main" val="0"/>
                    </a:ext>
                  </a:extLst>
                </a:blip>
                <a:srcRect l="4862" t="9177" r="-2017"/>
                <a:stretch/>
              </p:blipFill>
              <p:spPr>
                <a:xfrm>
                  <a:off x="4323794" y="3190319"/>
                  <a:ext cx="1142621" cy="932179"/>
                </a:xfrm>
                <a:prstGeom prst="rect">
                  <a:avLst/>
                </a:prstGeom>
                <a:ln>
                  <a:noFill/>
                </a:ln>
                <a:effectLst/>
              </p:spPr>
            </p:pic>
            <p:sp>
              <p:nvSpPr>
                <p:cNvPr id="60" name="Rectangle 10"/>
                <p:cNvSpPr/>
                <p:nvPr/>
              </p:nvSpPr>
              <p:spPr>
                <a:xfrm>
                  <a:off x="5104845" y="3171269"/>
                  <a:ext cx="340519" cy="371477"/>
                </a:xfrm>
                <a:custGeom>
                  <a:avLst/>
                  <a:gdLst>
                    <a:gd name="connsiteX0" fmla="*/ 0 w 302419"/>
                    <a:gd name="connsiteY0" fmla="*/ 0 h 328613"/>
                    <a:gd name="connsiteX1" fmla="*/ 302419 w 302419"/>
                    <a:gd name="connsiteY1" fmla="*/ 0 h 328613"/>
                    <a:gd name="connsiteX2" fmla="*/ 302419 w 302419"/>
                    <a:gd name="connsiteY2" fmla="*/ 328613 h 328613"/>
                    <a:gd name="connsiteX3" fmla="*/ 0 w 302419"/>
                    <a:gd name="connsiteY3" fmla="*/ 328613 h 328613"/>
                    <a:gd name="connsiteX4" fmla="*/ 0 w 302419"/>
                    <a:gd name="connsiteY4" fmla="*/ 0 h 328613"/>
                    <a:gd name="connsiteX0" fmla="*/ 0 w 302419"/>
                    <a:gd name="connsiteY0" fmla="*/ 0 h 328613"/>
                    <a:gd name="connsiteX1" fmla="*/ 302419 w 302419"/>
                    <a:gd name="connsiteY1" fmla="*/ 0 h 328613"/>
                    <a:gd name="connsiteX2" fmla="*/ 302419 w 302419"/>
                    <a:gd name="connsiteY2" fmla="*/ 328613 h 328613"/>
                    <a:gd name="connsiteX3" fmla="*/ 192881 w 302419"/>
                    <a:gd name="connsiteY3" fmla="*/ 133351 h 328613"/>
                    <a:gd name="connsiteX4" fmla="*/ 0 w 302419"/>
                    <a:gd name="connsiteY4" fmla="*/ 0 h 328613"/>
                    <a:gd name="connsiteX0" fmla="*/ 0 w 302419"/>
                    <a:gd name="connsiteY0" fmla="*/ 0 h 328613"/>
                    <a:gd name="connsiteX1" fmla="*/ 302419 w 302419"/>
                    <a:gd name="connsiteY1" fmla="*/ 0 h 328613"/>
                    <a:gd name="connsiteX2" fmla="*/ 302419 w 302419"/>
                    <a:gd name="connsiteY2" fmla="*/ 328613 h 328613"/>
                    <a:gd name="connsiteX3" fmla="*/ 180975 w 302419"/>
                    <a:gd name="connsiteY3" fmla="*/ 145257 h 328613"/>
                    <a:gd name="connsiteX4" fmla="*/ 0 w 302419"/>
                    <a:gd name="connsiteY4" fmla="*/ 0 h 328613"/>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59545 h 342901"/>
                    <a:gd name="connsiteX4" fmla="*/ 0 w 314325"/>
                    <a:gd name="connsiteY4" fmla="*/ 0 h 342901"/>
                    <a:gd name="connsiteX0" fmla="*/ 1752 w 316077"/>
                    <a:gd name="connsiteY0" fmla="*/ 0 h 345515"/>
                    <a:gd name="connsiteX1" fmla="*/ 316077 w 316077"/>
                    <a:gd name="connsiteY1" fmla="*/ 14288 h 345515"/>
                    <a:gd name="connsiteX2" fmla="*/ 316077 w 316077"/>
                    <a:gd name="connsiteY2" fmla="*/ 342901 h 345515"/>
                    <a:gd name="connsiteX3" fmla="*/ 194633 w 316077"/>
                    <a:gd name="connsiteY3" fmla="*/ 159545 h 345515"/>
                    <a:gd name="connsiteX4" fmla="*/ 1752 w 316077"/>
                    <a:gd name="connsiteY4" fmla="*/ 0 h 345515"/>
                    <a:gd name="connsiteX0" fmla="*/ 0 w 314325"/>
                    <a:gd name="connsiteY0" fmla="*/ 0 h 345515"/>
                    <a:gd name="connsiteX1" fmla="*/ 314325 w 314325"/>
                    <a:gd name="connsiteY1" fmla="*/ 14288 h 345515"/>
                    <a:gd name="connsiteX2" fmla="*/ 314325 w 314325"/>
                    <a:gd name="connsiteY2" fmla="*/ 342901 h 345515"/>
                    <a:gd name="connsiteX3" fmla="*/ 192881 w 314325"/>
                    <a:gd name="connsiteY3" fmla="*/ 159545 h 345515"/>
                    <a:gd name="connsiteX4" fmla="*/ 0 w 314325"/>
                    <a:gd name="connsiteY4" fmla="*/ 0 h 345515"/>
                    <a:gd name="connsiteX0" fmla="*/ 0 w 314325"/>
                    <a:gd name="connsiteY0" fmla="*/ 0 h 345515"/>
                    <a:gd name="connsiteX1" fmla="*/ 314325 w 314325"/>
                    <a:gd name="connsiteY1" fmla="*/ 14288 h 345515"/>
                    <a:gd name="connsiteX2" fmla="*/ 314325 w 314325"/>
                    <a:gd name="connsiteY2" fmla="*/ 342901 h 345515"/>
                    <a:gd name="connsiteX3" fmla="*/ 192881 w 314325"/>
                    <a:gd name="connsiteY3" fmla="*/ 159545 h 345515"/>
                    <a:gd name="connsiteX4" fmla="*/ 0 w 314325"/>
                    <a:gd name="connsiteY4" fmla="*/ 0 h 345515"/>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59545 h 342901"/>
                    <a:gd name="connsiteX4" fmla="*/ 0 w 314325"/>
                    <a:gd name="connsiteY4" fmla="*/ 0 h 342901"/>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59545 h 342901"/>
                    <a:gd name="connsiteX4" fmla="*/ 0 w 314325"/>
                    <a:gd name="connsiteY4" fmla="*/ 0 h 342901"/>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64308 h 342901"/>
                    <a:gd name="connsiteX4" fmla="*/ 0 w 314325"/>
                    <a:gd name="connsiteY4" fmla="*/ 0 h 342901"/>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64308 h 342901"/>
                    <a:gd name="connsiteX4" fmla="*/ 0 w 314325"/>
                    <a:gd name="connsiteY4" fmla="*/ 0 h 34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42901">
                      <a:moveTo>
                        <a:pt x="0" y="0"/>
                      </a:moveTo>
                      <a:lnTo>
                        <a:pt x="314325" y="14288"/>
                      </a:lnTo>
                      <a:lnTo>
                        <a:pt x="314325" y="342901"/>
                      </a:lnTo>
                      <a:cubicBezTo>
                        <a:pt x="217884" y="181373"/>
                        <a:pt x="230981" y="209551"/>
                        <a:pt x="192881" y="164308"/>
                      </a:cubicBezTo>
                      <a:cubicBezTo>
                        <a:pt x="154781" y="119065"/>
                        <a:pt x="141684" y="100409"/>
                        <a:pt x="0" y="0"/>
                      </a:cubicBez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Isosceles Triangle 60"/>
                <p:cNvSpPr/>
                <p:nvPr/>
              </p:nvSpPr>
              <p:spPr>
                <a:xfrm rot="19779758">
                  <a:off x="4292387" y="3155818"/>
                  <a:ext cx="100279" cy="76200"/>
                </a:xfrm>
                <a:prstGeom prst="triangle">
                  <a:avLst/>
                </a:prstGeom>
                <a:solidFill>
                  <a:srgbClr val="B4C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57" name="Oval 56"/>
              <p:cNvSpPr/>
              <p:nvPr/>
            </p:nvSpPr>
            <p:spPr>
              <a:xfrm>
                <a:off x="4044416" y="3114500"/>
                <a:ext cx="1422000" cy="1422000"/>
              </a:xfrm>
              <a:prstGeom prst="ellipse">
                <a:avLst/>
              </a:prstGeom>
              <a:noFill/>
              <a:ln w="63500">
                <a:solidFill>
                  <a:srgbClr val="79A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8" name="TextBox 57"/>
              <p:cNvSpPr txBox="1"/>
              <p:nvPr/>
            </p:nvSpPr>
            <p:spPr>
              <a:xfrm>
                <a:off x="4057412" y="3822561"/>
                <a:ext cx="1431636" cy="515787"/>
              </a:xfrm>
              <a:prstGeom prst="rect">
                <a:avLst/>
              </a:prstGeom>
              <a:noFill/>
            </p:spPr>
            <p:txBody>
              <a:bodyPr wrap="square" rtlCol="0">
                <a:spAutoFit/>
              </a:bodyPr>
              <a:lstStyle/>
              <a:p>
                <a:pPr algn="ctr"/>
                <a:r>
                  <a:rPr lang="en-GB" sz="1100" dirty="0" smtClean="0">
                    <a:solidFill>
                      <a:srgbClr val="0060A5"/>
                    </a:solidFill>
                  </a:rPr>
                  <a:t>Persistent hyperglycaemia</a:t>
                </a:r>
                <a:endParaRPr lang="en-GB" sz="1100" dirty="0">
                  <a:solidFill>
                    <a:srgbClr val="0060A5"/>
                  </a:solidFill>
                </a:endParaRPr>
              </a:p>
            </p:txBody>
          </p:sp>
        </p:grpSp>
        <p:grpSp>
          <p:nvGrpSpPr>
            <p:cNvPr id="48" name="Group 47"/>
            <p:cNvGrpSpPr/>
            <p:nvPr/>
          </p:nvGrpSpPr>
          <p:grpSpPr>
            <a:xfrm>
              <a:off x="1607128" y="4266730"/>
              <a:ext cx="1431636" cy="1422000"/>
              <a:chOff x="1607128" y="4266730"/>
              <a:chExt cx="1431636" cy="1422000"/>
            </a:xfrm>
          </p:grpSpPr>
          <p:sp>
            <p:nvSpPr>
              <p:cNvPr id="49" name="Oval 48"/>
              <p:cNvSpPr/>
              <p:nvPr/>
            </p:nvSpPr>
            <p:spPr>
              <a:xfrm>
                <a:off x="1614381" y="4271342"/>
                <a:ext cx="1422000" cy="1417388"/>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50" name="Group 49"/>
              <p:cNvGrpSpPr/>
              <p:nvPr/>
            </p:nvGrpSpPr>
            <p:grpSpPr>
              <a:xfrm>
                <a:off x="1694507" y="4460042"/>
                <a:ext cx="1341935" cy="724067"/>
                <a:chOff x="1694507" y="4460042"/>
                <a:chExt cx="1341935" cy="724067"/>
              </a:xfrm>
            </p:grpSpPr>
            <p:pic>
              <p:nvPicPr>
                <p:cNvPr id="53" name="Content Placeholder 7"/>
                <p:cNvPicPr>
                  <a:picLocks noChangeAspect="1"/>
                </p:cNvPicPr>
                <p:nvPr/>
              </p:nvPicPr>
              <p:blipFill rotWithShape="1">
                <a:blip r:embed="rId5" cstate="print">
                  <a:extLst>
                    <a:ext uri="{28A0092B-C50C-407E-A947-70E740481C1C}">
                      <a14:useLocalDpi xmlns:a14="http://schemas.microsoft.com/office/drawing/2010/main" val="0"/>
                    </a:ext>
                  </a:extLst>
                </a:blip>
                <a:srcRect l="4920" t="14078" r="13323" b="7301"/>
                <a:stretch/>
              </p:blipFill>
              <p:spPr>
                <a:xfrm>
                  <a:off x="1730726" y="4484222"/>
                  <a:ext cx="1305716" cy="699887"/>
                </a:xfrm>
                <a:prstGeom prst="rect">
                  <a:avLst/>
                </a:prstGeom>
              </p:spPr>
            </p:pic>
            <p:sp>
              <p:nvSpPr>
                <p:cNvPr id="54" name="Isosceles Triangle 53"/>
                <p:cNvSpPr/>
                <p:nvPr/>
              </p:nvSpPr>
              <p:spPr>
                <a:xfrm rot="18990656">
                  <a:off x="1694507" y="4460042"/>
                  <a:ext cx="100279" cy="76200"/>
                </a:xfrm>
                <a:prstGeom prst="triangle">
                  <a:avLst/>
                </a:prstGeom>
                <a:solidFill>
                  <a:srgbClr val="B4C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
            <p:nvSpPr>
              <p:cNvPr id="51" name="Oval 50"/>
              <p:cNvSpPr/>
              <p:nvPr/>
            </p:nvSpPr>
            <p:spPr>
              <a:xfrm>
                <a:off x="1614442" y="4266730"/>
                <a:ext cx="1422000" cy="1422000"/>
              </a:xfrm>
              <a:prstGeom prst="ellipse">
                <a:avLst/>
              </a:prstGeom>
              <a:noFill/>
              <a:ln w="63500">
                <a:solidFill>
                  <a:srgbClr val="79A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2" name="TextBox 51"/>
              <p:cNvSpPr txBox="1"/>
              <p:nvPr/>
            </p:nvSpPr>
            <p:spPr>
              <a:xfrm>
                <a:off x="1607128" y="5079997"/>
                <a:ext cx="1431636" cy="515787"/>
              </a:xfrm>
              <a:prstGeom prst="rect">
                <a:avLst/>
              </a:prstGeom>
              <a:noFill/>
            </p:spPr>
            <p:txBody>
              <a:bodyPr wrap="square" rtlCol="0">
                <a:spAutoFit/>
              </a:bodyPr>
              <a:lstStyle/>
              <a:p>
                <a:pPr algn="ctr"/>
                <a:r>
                  <a:rPr lang="en-GB" sz="1100" dirty="0" smtClean="0">
                    <a:solidFill>
                      <a:srgbClr val="0060A5"/>
                    </a:solidFill>
                  </a:rPr>
                  <a:t>Insulin </a:t>
                </a:r>
                <a:br>
                  <a:rPr lang="en-GB" sz="1100" dirty="0" smtClean="0">
                    <a:solidFill>
                      <a:srgbClr val="0060A5"/>
                    </a:solidFill>
                  </a:rPr>
                </a:br>
                <a:r>
                  <a:rPr lang="en-GB" sz="1100" dirty="0" smtClean="0">
                    <a:solidFill>
                      <a:srgbClr val="0060A5"/>
                    </a:solidFill>
                  </a:rPr>
                  <a:t>resistance</a:t>
                </a:r>
                <a:endParaRPr lang="en-GB" sz="1100" dirty="0">
                  <a:solidFill>
                    <a:srgbClr val="0060A5"/>
                  </a:solidFill>
                </a:endParaRPr>
              </a:p>
            </p:txBody>
          </p:sp>
        </p:grpSp>
      </p:grpSp>
    </p:spTree>
    <p:extLst>
      <p:ext uri="{BB962C8B-B14F-4D97-AF65-F5344CB8AC3E}">
        <p14:creationId xmlns:p14="http://schemas.microsoft.com/office/powerpoint/2010/main" val="3803672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67" descr="S:\Avant_Division\Avant Job Folders\2008\Lilly\2492 Diabetes Platform Slide Kit\MMDS\Artwork\Pics\Transparent Pics\blood_vessel_transparent.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1004007"/>
            <a:ext cx="2405062" cy="10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3"/>
          </p:nvPr>
        </p:nvSpPr>
        <p:spPr/>
        <p:txBody>
          <a:bodyPr/>
          <a:lstStyle/>
          <a:p>
            <a:r>
              <a:rPr lang="en-GB" err="1" smtClean="0"/>
              <a:t>DeFronzo</a:t>
            </a:r>
            <a:r>
              <a:rPr lang="en-GB" smtClean="0"/>
              <a:t> RA. </a:t>
            </a:r>
            <a:r>
              <a:rPr lang="en-GB" i="1" smtClean="0"/>
              <a:t>Diabetes</a:t>
            </a:r>
            <a:r>
              <a:rPr lang="en-GB" smtClean="0"/>
              <a:t>. 2009;58:773–795.</a:t>
            </a:r>
            <a:endParaRPr lang="en-GB"/>
          </a:p>
        </p:txBody>
      </p:sp>
      <p:sp>
        <p:nvSpPr>
          <p:cNvPr id="3" name="Title 2"/>
          <p:cNvSpPr>
            <a:spLocks noGrp="1"/>
          </p:cNvSpPr>
          <p:nvPr>
            <p:ph type="title"/>
          </p:nvPr>
        </p:nvSpPr>
        <p:spPr/>
        <p:txBody>
          <a:bodyPr>
            <a:normAutofit fontScale="90000"/>
          </a:bodyPr>
          <a:lstStyle/>
          <a:p>
            <a:r>
              <a:rPr lang="en-GB" dirty="0" smtClean="0"/>
              <a:t/>
            </a:r>
            <a:br>
              <a:rPr lang="en-GB" dirty="0" smtClean="0"/>
            </a:br>
            <a:r>
              <a:rPr lang="en-GB" dirty="0" smtClean="0"/>
              <a:t>From the triumvirate to the ominous octet </a:t>
            </a:r>
            <a:br>
              <a:rPr lang="en-GB" dirty="0" smtClean="0"/>
            </a:br>
            <a:endParaRPr lang="en-GB" dirty="0"/>
          </a:p>
        </p:txBody>
      </p:sp>
      <p:sp>
        <p:nvSpPr>
          <p:cNvPr id="33" name="Text Placeholder 32"/>
          <p:cNvSpPr>
            <a:spLocks noGrp="1"/>
          </p:cNvSpPr>
          <p:nvPr>
            <p:ph type="body" sz="quarter" idx="14"/>
          </p:nvPr>
        </p:nvSpPr>
        <p:spPr/>
        <p:txBody>
          <a:bodyPr/>
          <a:lstStyle/>
          <a:p>
            <a:endParaRPr lang="en-GB"/>
          </a:p>
        </p:txBody>
      </p:sp>
      <p:pic>
        <p:nvPicPr>
          <p:cNvPr id="7" name="Picture 3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3114" y="2755415"/>
            <a:ext cx="159067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414" y="2566107"/>
            <a:ext cx="904875" cy="4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p:cNvSpPr txBox="1">
            <a:spLocks noChangeArrowheads="1"/>
          </p:cNvSpPr>
          <p:nvPr/>
        </p:nvSpPr>
        <p:spPr bwMode="auto">
          <a:xfrm>
            <a:off x="1045719" y="2358938"/>
            <a:ext cx="877035" cy="221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Islet α-cell</a:t>
            </a:r>
          </a:p>
        </p:txBody>
      </p:sp>
      <p:sp>
        <p:nvSpPr>
          <p:cNvPr id="10" name="TextBox 8"/>
          <p:cNvSpPr txBox="1">
            <a:spLocks noChangeArrowheads="1"/>
          </p:cNvSpPr>
          <p:nvPr/>
        </p:nvSpPr>
        <p:spPr bwMode="auto">
          <a:xfrm>
            <a:off x="755650" y="3047118"/>
            <a:ext cx="167640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Increased glucagon secretion</a:t>
            </a:r>
          </a:p>
        </p:txBody>
      </p:sp>
      <p:sp>
        <p:nvSpPr>
          <p:cNvPr id="11" name="TextBox 9"/>
          <p:cNvSpPr txBox="1">
            <a:spLocks noChangeArrowheads="1"/>
          </p:cNvSpPr>
          <p:nvPr/>
        </p:nvSpPr>
        <p:spPr bwMode="auto">
          <a:xfrm>
            <a:off x="1544129" y="3762854"/>
            <a:ext cx="2289685"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Increased hepatic glucose production</a:t>
            </a:r>
          </a:p>
        </p:txBody>
      </p:sp>
      <p:sp>
        <p:nvSpPr>
          <p:cNvPr id="12" name="TextBox 10"/>
          <p:cNvSpPr txBox="1">
            <a:spLocks noChangeArrowheads="1"/>
          </p:cNvSpPr>
          <p:nvPr/>
        </p:nvSpPr>
        <p:spPr bwMode="auto">
          <a:xfrm>
            <a:off x="666750" y="1119497"/>
            <a:ext cx="173355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Decreased </a:t>
            </a:r>
            <a:br>
              <a:rPr lang="en-GB" sz="1600" b="1">
                <a:solidFill>
                  <a:srgbClr val="267836"/>
                </a:solidFill>
                <a:latin typeface="Calibri"/>
              </a:rPr>
            </a:br>
            <a:r>
              <a:rPr lang="en-GB" sz="1600" b="1">
                <a:solidFill>
                  <a:srgbClr val="267836"/>
                </a:solidFill>
                <a:latin typeface="Calibri"/>
              </a:rPr>
              <a:t>insulin secretion</a:t>
            </a:r>
          </a:p>
        </p:txBody>
      </p:sp>
      <p:sp>
        <p:nvSpPr>
          <p:cNvPr id="13" name="TextBox 11"/>
          <p:cNvSpPr txBox="1">
            <a:spLocks noChangeArrowheads="1"/>
          </p:cNvSpPr>
          <p:nvPr/>
        </p:nvSpPr>
        <p:spPr bwMode="auto">
          <a:xfrm>
            <a:off x="3611563" y="2608969"/>
            <a:ext cx="2133600"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b="1" smtClean="0">
                <a:solidFill>
                  <a:srgbClr val="4D4D4F"/>
                </a:solidFill>
                <a:latin typeface="Calibri"/>
              </a:rPr>
              <a:t>Hyperglycaemia</a:t>
            </a:r>
            <a:endParaRPr lang="en-GB" b="1">
              <a:solidFill>
                <a:srgbClr val="4D4D4F"/>
              </a:solidFill>
              <a:latin typeface="Calibri"/>
            </a:endParaRPr>
          </a:p>
        </p:txBody>
      </p:sp>
      <p:sp>
        <p:nvSpPr>
          <p:cNvPr id="14" name="TextBox 12"/>
          <p:cNvSpPr txBox="1">
            <a:spLocks noChangeArrowheads="1"/>
          </p:cNvSpPr>
          <p:nvPr/>
        </p:nvSpPr>
        <p:spPr bwMode="auto">
          <a:xfrm>
            <a:off x="3830638" y="1166964"/>
            <a:ext cx="173355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Decreased </a:t>
            </a:r>
            <a:br>
              <a:rPr lang="en-GB" sz="1600" b="1">
                <a:solidFill>
                  <a:srgbClr val="267836"/>
                </a:solidFill>
                <a:latin typeface="Calibri"/>
              </a:rPr>
            </a:br>
            <a:r>
              <a:rPr lang="en-GB" sz="1600" b="1">
                <a:solidFill>
                  <a:srgbClr val="267836"/>
                </a:solidFill>
                <a:latin typeface="Calibri"/>
              </a:rPr>
              <a:t>incretin effect</a:t>
            </a:r>
          </a:p>
        </p:txBody>
      </p:sp>
      <p:sp>
        <p:nvSpPr>
          <p:cNvPr id="16" name="TextBox 14"/>
          <p:cNvSpPr txBox="1">
            <a:spLocks noChangeArrowheads="1"/>
          </p:cNvSpPr>
          <p:nvPr/>
        </p:nvSpPr>
        <p:spPr bwMode="auto">
          <a:xfrm>
            <a:off x="5745334" y="1456444"/>
            <a:ext cx="173355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Increased </a:t>
            </a:r>
            <a:br>
              <a:rPr lang="en-GB" sz="1600" b="1">
                <a:solidFill>
                  <a:srgbClr val="267836"/>
                </a:solidFill>
                <a:latin typeface="Calibri"/>
              </a:rPr>
            </a:br>
            <a:r>
              <a:rPr lang="en-GB" sz="1600" b="1">
                <a:solidFill>
                  <a:srgbClr val="267836"/>
                </a:solidFill>
                <a:latin typeface="Calibri"/>
              </a:rPr>
              <a:t>lipolysis</a:t>
            </a:r>
          </a:p>
        </p:txBody>
      </p:sp>
      <p:sp>
        <p:nvSpPr>
          <p:cNvPr id="17" name="TextBox 15"/>
          <p:cNvSpPr txBox="1">
            <a:spLocks noChangeArrowheads="1"/>
          </p:cNvSpPr>
          <p:nvPr/>
        </p:nvSpPr>
        <p:spPr bwMode="auto">
          <a:xfrm>
            <a:off x="6328407" y="2516101"/>
            <a:ext cx="167640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Increased </a:t>
            </a:r>
            <a:br>
              <a:rPr lang="en-GB" sz="1600" b="1">
                <a:solidFill>
                  <a:srgbClr val="267836"/>
                </a:solidFill>
                <a:latin typeface="Calibri"/>
              </a:rPr>
            </a:br>
            <a:r>
              <a:rPr lang="en-GB" sz="1600" b="1">
                <a:solidFill>
                  <a:srgbClr val="267836"/>
                </a:solidFill>
                <a:latin typeface="Calibri"/>
              </a:rPr>
              <a:t>glucose </a:t>
            </a:r>
            <a:br>
              <a:rPr lang="en-GB" sz="1600" b="1">
                <a:solidFill>
                  <a:srgbClr val="267836"/>
                </a:solidFill>
                <a:latin typeface="Calibri"/>
              </a:rPr>
            </a:br>
            <a:r>
              <a:rPr lang="en-GB" sz="1600" b="1" smtClean="0">
                <a:solidFill>
                  <a:srgbClr val="267836"/>
                </a:solidFill>
                <a:latin typeface="Calibri"/>
              </a:rPr>
              <a:t>re-absorption</a:t>
            </a:r>
            <a:endParaRPr lang="en-GB" sz="1600" b="1">
              <a:solidFill>
                <a:srgbClr val="267836"/>
              </a:solidFill>
              <a:latin typeface="Calibri"/>
            </a:endParaRPr>
          </a:p>
        </p:txBody>
      </p:sp>
      <p:sp>
        <p:nvSpPr>
          <p:cNvPr id="18" name="TextBox 16"/>
          <p:cNvSpPr txBox="1">
            <a:spLocks noChangeArrowheads="1"/>
          </p:cNvSpPr>
          <p:nvPr/>
        </p:nvSpPr>
        <p:spPr bwMode="auto">
          <a:xfrm>
            <a:off x="5736747" y="3578611"/>
            <a:ext cx="1676400" cy="66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Decreased </a:t>
            </a:r>
            <a:br>
              <a:rPr lang="en-GB" sz="1600" b="1">
                <a:solidFill>
                  <a:srgbClr val="267836"/>
                </a:solidFill>
                <a:latin typeface="Calibri"/>
              </a:rPr>
            </a:br>
            <a:r>
              <a:rPr lang="en-GB" sz="1600" b="1">
                <a:solidFill>
                  <a:srgbClr val="267836"/>
                </a:solidFill>
                <a:latin typeface="Calibri"/>
              </a:rPr>
              <a:t>glucose </a:t>
            </a:r>
            <a:br>
              <a:rPr lang="en-GB" sz="1600" b="1">
                <a:solidFill>
                  <a:srgbClr val="267836"/>
                </a:solidFill>
                <a:latin typeface="Calibri"/>
              </a:rPr>
            </a:br>
            <a:r>
              <a:rPr lang="en-GB" sz="1600" b="1">
                <a:solidFill>
                  <a:srgbClr val="267836"/>
                </a:solidFill>
                <a:latin typeface="Calibri"/>
              </a:rPr>
              <a:t>uptake</a:t>
            </a:r>
          </a:p>
        </p:txBody>
      </p:sp>
      <p:pic>
        <p:nvPicPr>
          <p:cNvPr id="19" name="Picture 64" descr="S:\Avant_Division\Avant Job Folders\2008\Lilly\2492 Diabetes Platform Slide Kit\MMDS\Artwork\Pics\pancreas_I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93027">
            <a:off x="1012825" y="1467593"/>
            <a:ext cx="1557338"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9" descr="Adipose_small.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88201" y="1120688"/>
            <a:ext cx="1363663" cy="82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2" descr="S:\Avant_Division\Avant Job Folders\2008\Lilly\2492 Diabetes Platform Slide Kit\MMDS\Artwork\Pics\Transparent Pics\muscle_transparent.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55745">
            <a:off x="6446839" y="3731728"/>
            <a:ext cx="1247775" cy="10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4" descr="S:\Avant_Division\Avant Job Folders\2008\Lilly\2492 Diabetes Platform Slide Kit\MMDS\Artwork\Pics\Transparent Pics\Brain_transparent.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83968" y="3687675"/>
            <a:ext cx="1252538" cy="89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2546_liver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440698">
            <a:off x="1216026" y="4044863"/>
            <a:ext cx="1406525" cy="64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5" name="AutoShape 31"/>
          <p:cNvCxnSpPr>
            <a:cxnSpLocks noChangeShapeType="1"/>
          </p:cNvCxnSpPr>
          <p:nvPr/>
        </p:nvCxnSpPr>
        <p:spPr bwMode="auto">
          <a:xfrm rot="5400000" flipH="1" flipV="1">
            <a:off x="4393096" y="3117137"/>
            <a:ext cx="682706" cy="497427"/>
          </a:xfrm>
          <a:prstGeom prst="curvedConnector3">
            <a:avLst>
              <a:gd name="adj1" fmla="val 50000"/>
            </a:avLst>
          </a:prstGeom>
          <a:noFill/>
          <a:ln w="28575">
            <a:solidFill>
              <a:schemeClr val="tx1"/>
            </a:solidFill>
            <a:round/>
            <a:headEnd/>
            <a:tailEnd type="triangle" w="med" len="med"/>
          </a:ln>
          <a:effectLst/>
          <a:extLst/>
        </p:spPr>
      </p:cxnSp>
      <p:cxnSp>
        <p:nvCxnSpPr>
          <p:cNvPr id="26" name="AutoShape 32"/>
          <p:cNvCxnSpPr>
            <a:cxnSpLocks noChangeShapeType="1"/>
          </p:cNvCxnSpPr>
          <p:nvPr/>
        </p:nvCxnSpPr>
        <p:spPr bwMode="auto">
          <a:xfrm rot="5400000" flipH="1" flipV="1">
            <a:off x="3027323" y="2900953"/>
            <a:ext cx="776608" cy="861773"/>
          </a:xfrm>
          <a:prstGeom prst="curvedConnector3">
            <a:avLst>
              <a:gd name="adj1" fmla="val 50000"/>
            </a:avLst>
          </a:prstGeom>
          <a:noFill/>
          <a:ln w="28575">
            <a:solidFill>
              <a:schemeClr val="tx1"/>
            </a:solidFill>
            <a:round/>
            <a:headEnd/>
            <a:tailEnd type="triangle" w="med" len="med"/>
          </a:ln>
          <a:effectLst/>
          <a:extLst/>
        </p:spPr>
      </p:cxnSp>
      <p:cxnSp>
        <p:nvCxnSpPr>
          <p:cNvPr id="27" name="AutoShape 35"/>
          <p:cNvCxnSpPr>
            <a:cxnSpLocks noChangeShapeType="1"/>
          </p:cNvCxnSpPr>
          <p:nvPr/>
        </p:nvCxnSpPr>
        <p:spPr bwMode="auto">
          <a:xfrm>
            <a:off x="2530475" y="1904119"/>
            <a:ext cx="1068388" cy="636984"/>
          </a:xfrm>
          <a:prstGeom prst="curvedConnector3">
            <a:avLst>
              <a:gd name="adj1" fmla="val 57653"/>
            </a:avLst>
          </a:prstGeom>
          <a:noFill/>
          <a:ln w="28575">
            <a:solidFill>
              <a:schemeClr val="tx1"/>
            </a:solidFill>
            <a:round/>
            <a:headEnd/>
            <a:tailEnd type="triangle" w="med" len="med"/>
          </a:ln>
          <a:effectLst/>
          <a:extLst/>
        </p:spPr>
      </p:cxnSp>
      <p:cxnSp>
        <p:nvCxnSpPr>
          <p:cNvPr id="28" name="AutoShape 36"/>
          <p:cNvCxnSpPr>
            <a:cxnSpLocks noChangeShapeType="1"/>
          </p:cNvCxnSpPr>
          <p:nvPr/>
        </p:nvCxnSpPr>
        <p:spPr bwMode="auto">
          <a:xfrm rot="5400000">
            <a:off x="4498578" y="2058307"/>
            <a:ext cx="443110" cy="324838"/>
          </a:xfrm>
          <a:prstGeom prst="curvedConnector3">
            <a:avLst>
              <a:gd name="adj1" fmla="val 50000"/>
            </a:avLst>
          </a:prstGeom>
          <a:noFill/>
          <a:ln w="28575">
            <a:solidFill>
              <a:schemeClr val="tx1"/>
            </a:solidFill>
            <a:round/>
            <a:headEnd/>
            <a:tailEnd type="triangle" w="med" len="med"/>
          </a:ln>
          <a:effectLst/>
          <a:extLst/>
        </p:spPr>
      </p:cxnSp>
      <p:cxnSp>
        <p:nvCxnSpPr>
          <p:cNvPr id="29" name="AutoShape 37"/>
          <p:cNvCxnSpPr>
            <a:cxnSpLocks noChangeShapeType="1"/>
          </p:cNvCxnSpPr>
          <p:nvPr/>
        </p:nvCxnSpPr>
        <p:spPr bwMode="auto">
          <a:xfrm rot="10800000" flipV="1">
            <a:off x="5573714" y="1889184"/>
            <a:ext cx="1672479" cy="719785"/>
          </a:xfrm>
          <a:prstGeom prst="curvedConnector3">
            <a:avLst>
              <a:gd name="adj1" fmla="val 50000"/>
            </a:avLst>
          </a:prstGeom>
          <a:noFill/>
          <a:ln w="28575">
            <a:solidFill>
              <a:schemeClr val="tx1"/>
            </a:solidFill>
            <a:round/>
            <a:headEnd/>
            <a:tailEnd type="triangle" w="med" len="med"/>
          </a:ln>
          <a:effectLst/>
          <a:extLst/>
        </p:spPr>
      </p:cxnSp>
      <p:cxnSp>
        <p:nvCxnSpPr>
          <p:cNvPr id="30" name="AutoShape 38"/>
          <p:cNvCxnSpPr>
            <a:cxnSpLocks noChangeShapeType="1"/>
          </p:cNvCxnSpPr>
          <p:nvPr/>
        </p:nvCxnSpPr>
        <p:spPr bwMode="auto">
          <a:xfrm rot="10800000">
            <a:off x="5495028" y="2801430"/>
            <a:ext cx="1639019" cy="355840"/>
          </a:xfrm>
          <a:prstGeom prst="curvedConnector3">
            <a:avLst>
              <a:gd name="adj1" fmla="val 50000"/>
            </a:avLst>
          </a:prstGeom>
          <a:noFill/>
          <a:ln w="28575">
            <a:solidFill>
              <a:schemeClr val="tx1"/>
            </a:solidFill>
            <a:round/>
            <a:headEnd/>
            <a:tailEnd type="triangle" w="med" len="med"/>
          </a:ln>
          <a:effectLst/>
          <a:extLst/>
        </p:spPr>
      </p:cxnSp>
      <p:cxnSp>
        <p:nvCxnSpPr>
          <p:cNvPr id="31" name="AutoShape 39"/>
          <p:cNvCxnSpPr>
            <a:cxnSpLocks noChangeShapeType="1"/>
          </p:cNvCxnSpPr>
          <p:nvPr/>
        </p:nvCxnSpPr>
        <p:spPr bwMode="auto">
          <a:xfrm rot="5400000" flipH="1">
            <a:off x="6104931" y="2630202"/>
            <a:ext cx="582215" cy="1644650"/>
          </a:xfrm>
          <a:prstGeom prst="curvedConnector2">
            <a:avLst/>
          </a:prstGeom>
          <a:noFill/>
          <a:ln w="28575">
            <a:solidFill>
              <a:schemeClr val="tx1"/>
            </a:solidFill>
            <a:round/>
            <a:headEnd/>
            <a:tailEnd type="triangle" w="med" len="med"/>
          </a:ln>
          <a:effectLst/>
          <a:extLst/>
        </p:spPr>
      </p:cxnSp>
      <p:cxnSp>
        <p:nvCxnSpPr>
          <p:cNvPr id="32" name="AutoShape 41"/>
          <p:cNvCxnSpPr>
            <a:cxnSpLocks noChangeShapeType="1"/>
          </p:cNvCxnSpPr>
          <p:nvPr/>
        </p:nvCxnSpPr>
        <p:spPr bwMode="auto">
          <a:xfrm flipV="1">
            <a:off x="2191109" y="2670882"/>
            <a:ext cx="1190266" cy="253474"/>
          </a:xfrm>
          <a:prstGeom prst="curvedConnector3">
            <a:avLst>
              <a:gd name="adj1" fmla="val 50000"/>
            </a:avLst>
          </a:prstGeom>
          <a:noFill/>
          <a:ln w="28575">
            <a:solidFill>
              <a:schemeClr val="tx1"/>
            </a:solidFill>
            <a:round/>
            <a:headEnd/>
            <a:tailEnd type="triangle" w="med" len="med"/>
          </a:ln>
          <a:effectLst/>
          <a:extLst/>
        </p:spPr>
      </p:cxnSp>
      <p:sp>
        <p:nvSpPr>
          <p:cNvPr id="15" name="TextBox 13"/>
          <p:cNvSpPr txBox="1">
            <a:spLocks noChangeArrowheads="1"/>
          </p:cNvSpPr>
          <p:nvPr/>
        </p:nvSpPr>
        <p:spPr bwMode="auto">
          <a:xfrm>
            <a:off x="3948545" y="4017478"/>
            <a:ext cx="179503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ct val="90000"/>
              </a:lnSpc>
            </a:pPr>
            <a:r>
              <a:rPr lang="en-GB" sz="1600" b="1">
                <a:solidFill>
                  <a:srgbClr val="267836"/>
                </a:solidFill>
                <a:latin typeface="Calibri"/>
              </a:rPr>
              <a:t>Neurotransmitter dysfunction</a:t>
            </a:r>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16</a:t>
            </a:fld>
            <a:endParaRPr lang="en-GB">
              <a:solidFill>
                <a:srgbClr val="4D4D4F">
                  <a:tint val="75000"/>
                </a:srgbClr>
              </a:solidFill>
            </a:endParaRPr>
          </a:p>
        </p:txBody>
      </p:sp>
    </p:spTree>
    <p:extLst>
      <p:ext uri="{BB962C8B-B14F-4D97-AF65-F5344CB8AC3E}">
        <p14:creationId xmlns:p14="http://schemas.microsoft.com/office/powerpoint/2010/main" val="331642290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ZA"/>
          </a:p>
        </p:txBody>
      </p:sp>
      <p:sp>
        <p:nvSpPr>
          <p:cNvPr id="3" name="Title 2"/>
          <p:cNvSpPr>
            <a:spLocks noGrp="1"/>
          </p:cNvSpPr>
          <p:nvPr>
            <p:ph type="title"/>
          </p:nvPr>
        </p:nvSpPr>
        <p:spPr/>
        <p:txBody>
          <a:bodyPr/>
          <a:lstStyle/>
          <a:p>
            <a:r>
              <a:rPr lang="en-GB" dirty="0" smtClean="0"/>
              <a:t>Kidney and Glucose Homeostasis </a:t>
            </a:r>
            <a:endParaRPr lang="en-ZA" dirty="0"/>
          </a:p>
        </p:txBody>
      </p:sp>
      <p:sp>
        <p:nvSpPr>
          <p:cNvPr id="5" name="Slide Number Placeholder 4"/>
          <p:cNvSpPr>
            <a:spLocks noGrp="1"/>
          </p:cNvSpPr>
          <p:nvPr>
            <p:ph type="sldNum" sz="quarter" idx="12"/>
          </p:nvPr>
        </p:nvSpPr>
        <p:spPr/>
        <p:txBody>
          <a:bodyPr/>
          <a:lstStyle/>
          <a:p>
            <a:fld id="{F6F95BD5-C3FD-4E9B-9240-B27EACB3D069}" type="slidenum">
              <a:rPr lang="en-GB" smtClean="0"/>
              <a:pPr/>
              <a:t>17</a:t>
            </a:fld>
            <a:endParaRPr lang="en-GB"/>
          </a:p>
        </p:txBody>
      </p:sp>
      <p:sp>
        <p:nvSpPr>
          <p:cNvPr id="6" name="Text Placeholder 5"/>
          <p:cNvSpPr>
            <a:spLocks noGrp="1"/>
          </p:cNvSpPr>
          <p:nvPr>
            <p:ph type="body" sz="quarter" idx="14"/>
          </p:nvPr>
        </p:nvSpPr>
        <p:spPr/>
        <p:txBody>
          <a:bodyPr/>
          <a:lstStyle/>
          <a:p>
            <a:endParaRPr lang="en-ZA"/>
          </a:p>
        </p:txBody>
      </p:sp>
      <p:pic>
        <p:nvPicPr>
          <p:cNvPr id="9" name="Picture 35"/>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99580" y="855640"/>
            <a:ext cx="3067658" cy="2571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600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r>
              <a:rPr lang="en-GB" sz="3600" dirty="0" smtClean="0"/>
              <a:t>Renal glucose filtration and re-absorption</a:t>
            </a:r>
            <a:endParaRPr lang="en-GB" sz="3600" dirty="0"/>
          </a:p>
        </p:txBody>
      </p:sp>
      <p:sp>
        <p:nvSpPr>
          <p:cNvPr id="2" name="Subtitle 1"/>
          <p:cNvSpPr>
            <a:spLocks noGrp="1"/>
          </p:cNvSpPr>
          <p:nvPr>
            <p:ph type="subTitle" idx="1"/>
          </p:nvPr>
        </p:nvSpPr>
        <p:spPr/>
        <p:txBody>
          <a:bodyPr/>
          <a:lstStyle/>
          <a:p>
            <a:endParaRPr lang="en-US"/>
          </a:p>
        </p:txBody>
      </p:sp>
      <p:sp>
        <p:nvSpPr>
          <p:cNvPr id="5" name="Slide Number Placeholder 4"/>
          <p:cNvSpPr>
            <a:spLocks noGrp="1"/>
          </p:cNvSpPr>
          <p:nvPr>
            <p:ph type="sldNum" sz="quarter" idx="4294967295"/>
          </p:nvPr>
        </p:nvSpPr>
        <p:spPr>
          <a:xfrm>
            <a:off x="7010400" y="4870450"/>
            <a:ext cx="2133600" cy="273050"/>
          </a:xfrm>
        </p:spPr>
        <p:txBody>
          <a:bodyPr/>
          <a:lstStyle/>
          <a:p>
            <a:fld id="{F6F95BD5-C3FD-4E9B-9240-B27EACB3D069}" type="slidenum">
              <a:rPr lang="en-GB" smtClean="0"/>
              <a:pPr/>
              <a:t>18</a:t>
            </a:fld>
            <a:endParaRPr lang="en-GB"/>
          </a:p>
        </p:txBody>
      </p:sp>
    </p:spTree>
    <p:extLst>
      <p:ext uri="{BB962C8B-B14F-4D97-AF65-F5344CB8AC3E}">
        <p14:creationId xmlns:p14="http://schemas.microsoft.com/office/powerpoint/2010/main" val="3727702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46" name="Object 22" hidden="1"/>
          <p:cNvGraphicFramePr>
            <a:graphicFrameLocks/>
          </p:cNvGraphicFramePr>
          <p:nvPr>
            <p:custDataLst>
              <p:tags r:id="rId2"/>
            </p:custDataLst>
            <p:extLst>
              <p:ext uri="{D42A27DB-BD31-4B8C-83A1-F6EECF244321}">
                <p14:modId xmlns:p14="http://schemas.microsoft.com/office/powerpoint/2010/main" val="1910569401"/>
              </p:ext>
            </p:extLst>
          </p:nvPr>
        </p:nvGraphicFramePr>
        <p:xfrm>
          <a:off x="0" y="0"/>
          <a:ext cx="251970" cy="252256"/>
        </p:xfrm>
        <a:graphic>
          <a:graphicData uri="http://schemas.openxmlformats.org/presentationml/2006/ole">
            <mc:AlternateContent xmlns:mc="http://schemas.openxmlformats.org/markup-compatibility/2006">
              <mc:Choice xmlns:v="urn:schemas-microsoft-com:vml" Requires="v">
                <p:oleObj spid="_x0000_s454809" name="think-cell Slide" r:id="rId6" imgW="360" imgH="360" progId="">
                  <p:embed/>
                </p:oleObj>
              </mc:Choice>
              <mc:Fallback>
                <p:oleObj name="think-cell Slide" r:id="rId6" imgW="360" imgH="360" progId="">
                  <p:embed/>
                  <p:pic>
                    <p:nvPicPr>
                      <p:cNvPr id="0" name="Picture 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51970" cy="25225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ontent Placeholder 1"/>
          <p:cNvSpPr>
            <a:spLocks noGrp="1"/>
          </p:cNvSpPr>
          <p:nvPr>
            <p:ph type="body" sz="quarter" idx="13"/>
          </p:nvPr>
        </p:nvSpPr>
        <p:spPr>
          <a:xfrm>
            <a:off x="140794" y="4693002"/>
            <a:ext cx="8208962" cy="322618"/>
          </a:xfrm>
        </p:spPr>
        <p:txBody>
          <a:bodyPr>
            <a:noAutofit/>
          </a:bodyPr>
          <a:lstStyle/>
          <a:p>
            <a:r>
              <a:rPr lang="en-GB" noProof="0" dirty="0" smtClean="0"/>
              <a:t>1. Wright EM, et al. </a:t>
            </a:r>
            <a:r>
              <a:rPr lang="en-GB" i="1" noProof="0" dirty="0" smtClean="0"/>
              <a:t>Physiology</a:t>
            </a:r>
            <a:r>
              <a:rPr lang="en-GB" noProof="0" dirty="0" smtClean="0"/>
              <a:t>. 2004;19:370–376.</a:t>
            </a:r>
          </a:p>
          <a:p>
            <a:r>
              <a:rPr lang="en-GB" noProof="0" dirty="0" smtClean="0"/>
              <a:t>2. Bakris GI, et al. </a:t>
            </a:r>
            <a:r>
              <a:rPr lang="en-GB" i="1" noProof="0" dirty="0" smtClean="0"/>
              <a:t>Kidney Int</a:t>
            </a:r>
            <a:r>
              <a:rPr lang="en-GB" noProof="0" dirty="0" smtClean="0"/>
              <a:t>. 2009;75:1272–1277.</a:t>
            </a:r>
            <a:endParaRPr lang="en-GB" noProof="0" dirty="0"/>
          </a:p>
        </p:txBody>
      </p:sp>
      <p:sp>
        <p:nvSpPr>
          <p:cNvPr id="359447" name="Title 1"/>
          <p:cNvSpPr>
            <a:spLocks noGrp="1"/>
          </p:cNvSpPr>
          <p:nvPr>
            <p:ph type="title"/>
            <p:custDataLst>
              <p:tags r:id="rId3"/>
            </p:custDataLst>
          </p:nvPr>
        </p:nvSpPr>
        <p:spPr/>
        <p:txBody>
          <a:bodyPr/>
          <a:lstStyle/>
          <a:p>
            <a:r>
              <a:rPr lang="en-GB" dirty="0" smtClean="0"/>
              <a:t>Transport of glucose against a concentration gradient</a:t>
            </a:r>
            <a:r>
              <a:rPr lang="en-GB" baseline="30000" noProof="0" dirty="0" smtClean="0"/>
              <a:t>1,2</a:t>
            </a:r>
            <a:endParaRPr lang="en-GB" baseline="30000" noProof="0" dirty="0"/>
          </a:p>
        </p:txBody>
      </p:sp>
      <p:sp>
        <p:nvSpPr>
          <p:cNvPr id="40" name="Slide Number Placeholder 39"/>
          <p:cNvSpPr>
            <a:spLocks noGrp="1"/>
          </p:cNvSpPr>
          <p:nvPr>
            <p:ph type="sldNum" sz="quarter" idx="12"/>
          </p:nvPr>
        </p:nvSpPr>
        <p:spPr/>
        <p:txBody>
          <a:bodyPr/>
          <a:lstStyle/>
          <a:p>
            <a:fld id="{F6F95BD5-C3FD-4E9B-9240-B27EACB3D069}" type="slidenum">
              <a:rPr lang="en-GB" smtClean="0"/>
              <a:pPr/>
              <a:t>19</a:t>
            </a:fld>
            <a:endParaRPr lang="en-GB"/>
          </a:p>
        </p:txBody>
      </p:sp>
      <p:sp>
        <p:nvSpPr>
          <p:cNvPr id="4" name="Text Placeholder 3"/>
          <p:cNvSpPr>
            <a:spLocks noGrp="1"/>
          </p:cNvSpPr>
          <p:nvPr>
            <p:ph type="body" sz="quarter" idx="14"/>
          </p:nvPr>
        </p:nvSpPr>
        <p:spPr/>
        <p:txBody>
          <a:bodyPr/>
          <a:lstStyle/>
          <a:p>
            <a:endParaRPr lang="en-GB" dirty="0"/>
          </a:p>
        </p:txBody>
      </p:sp>
      <p:grpSp>
        <p:nvGrpSpPr>
          <p:cNvPr id="41" name="Group 40"/>
          <p:cNvGrpSpPr/>
          <p:nvPr/>
        </p:nvGrpSpPr>
        <p:grpSpPr>
          <a:xfrm>
            <a:off x="3239961" y="1808971"/>
            <a:ext cx="6198984" cy="2742652"/>
            <a:chOff x="631033" y="914397"/>
            <a:chExt cx="8055911" cy="3564223"/>
          </a:xfrm>
        </p:grpSpPr>
        <p:pic>
          <p:nvPicPr>
            <p:cNvPr id="42" name="Picture 340" descr="C:\Users\sonyvaio\Desktop\Picture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445" y="955027"/>
              <a:ext cx="7859110" cy="3523593"/>
            </a:xfrm>
            <a:prstGeom prst="rect">
              <a:avLst/>
            </a:prstGeom>
            <a:noFill/>
            <a:extLst>
              <a:ext uri="{909E8E84-426E-40DD-AFC4-6F175D3DCCD1}">
                <a14:hiddenFill xmlns:a14="http://schemas.microsoft.com/office/drawing/2010/main">
                  <a:solidFill>
                    <a:srgbClr val="FFFFFF"/>
                  </a:solidFill>
                </a14:hiddenFill>
              </a:ext>
            </a:extLst>
          </p:spPr>
        </p:pic>
        <p:sp>
          <p:nvSpPr>
            <p:cNvPr id="43" name="Hexagon 42"/>
            <p:cNvSpPr/>
            <p:nvPr/>
          </p:nvSpPr>
          <p:spPr>
            <a:xfrm>
              <a:off x="983975" y="1574110"/>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err="1" smtClean="0">
                <a:solidFill>
                  <a:srgbClr val="FFFFFF"/>
                </a:solidFill>
              </a:endParaRPr>
            </a:p>
          </p:txBody>
        </p:sp>
        <p:sp>
          <p:nvSpPr>
            <p:cNvPr id="73" name="Hexagon 72"/>
            <p:cNvSpPr/>
            <p:nvPr/>
          </p:nvSpPr>
          <p:spPr>
            <a:xfrm>
              <a:off x="4166366" y="1677228"/>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err="1" smtClean="0">
                <a:solidFill>
                  <a:srgbClr val="FFFFFF"/>
                </a:solidFill>
              </a:endParaRPr>
            </a:p>
          </p:txBody>
        </p:sp>
        <p:sp>
          <p:nvSpPr>
            <p:cNvPr id="74" name="Hexagon 73"/>
            <p:cNvSpPr/>
            <p:nvPr/>
          </p:nvSpPr>
          <p:spPr>
            <a:xfrm>
              <a:off x="6798366" y="2293453"/>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err="1" smtClean="0">
                <a:solidFill>
                  <a:srgbClr val="FFFFFF"/>
                </a:solidFill>
              </a:endParaRPr>
            </a:p>
          </p:txBody>
        </p:sp>
        <p:sp>
          <p:nvSpPr>
            <p:cNvPr id="75" name="Hexagon 74"/>
            <p:cNvSpPr/>
            <p:nvPr/>
          </p:nvSpPr>
          <p:spPr>
            <a:xfrm>
              <a:off x="3779505" y="2248152"/>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err="1" smtClean="0">
                <a:solidFill>
                  <a:srgbClr val="FFFFFF"/>
                </a:solidFill>
              </a:endParaRPr>
            </a:p>
          </p:txBody>
        </p:sp>
        <p:sp>
          <p:nvSpPr>
            <p:cNvPr id="76" name="Hexagon 75"/>
            <p:cNvSpPr/>
            <p:nvPr/>
          </p:nvSpPr>
          <p:spPr>
            <a:xfrm>
              <a:off x="4693140" y="2079187"/>
              <a:ext cx="526774" cy="337930"/>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err="1" smtClean="0">
                <a:solidFill>
                  <a:srgbClr val="FFFFFF"/>
                </a:solidFill>
              </a:endParaRPr>
            </a:p>
          </p:txBody>
        </p:sp>
        <p:sp>
          <p:nvSpPr>
            <p:cNvPr id="77" name="TextBox 76"/>
            <p:cNvSpPr txBox="1"/>
            <p:nvPr/>
          </p:nvSpPr>
          <p:spPr>
            <a:xfrm>
              <a:off x="694593" y="914397"/>
              <a:ext cx="1587723" cy="399973"/>
            </a:xfrm>
            <a:prstGeom prst="rect">
              <a:avLst/>
            </a:prstGeom>
            <a:noFill/>
          </p:spPr>
          <p:txBody>
            <a:bodyPr wrap="none" rtlCol="0">
              <a:spAutoFit/>
            </a:bodyPr>
            <a:lstStyle/>
            <a:p>
              <a:r>
                <a:rPr lang="en-GB" sz="1400" dirty="0" smtClean="0"/>
                <a:t>Segment S1–2</a:t>
              </a:r>
              <a:endParaRPr lang="en-GB" sz="1400" dirty="0"/>
            </a:p>
          </p:txBody>
        </p:sp>
        <p:sp>
          <p:nvSpPr>
            <p:cNvPr id="78" name="TextBox 77"/>
            <p:cNvSpPr txBox="1"/>
            <p:nvPr/>
          </p:nvSpPr>
          <p:spPr>
            <a:xfrm>
              <a:off x="3182815" y="1029524"/>
              <a:ext cx="2386084" cy="399973"/>
            </a:xfrm>
            <a:prstGeom prst="rect">
              <a:avLst/>
            </a:prstGeom>
            <a:noFill/>
          </p:spPr>
          <p:txBody>
            <a:bodyPr wrap="none" rtlCol="0">
              <a:spAutoFit/>
            </a:bodyPr>
            <a:lstStyle/>
            <a:p>
              <a:r>
                <a:rPr lang="en-GB" sz="1400" dirty="0" smtClean="0"/>
                <a:t>Basolateral membrane</a:t>
              </a:r>
              <a:endParaRPr lang="en-GB" sz="1400" dirty="0"/>
            </a:p>
          </p:txBody>
        </p:sp>
        <p:sp>
          <p:nvSpPr>
            <p:cNvPr id="79" name="TextBox 78"/>
            <p:cNvSpPr txBox="1"/>
            <p:nvPr/>
          </p:nvSpPr>
          <p:spPr>
            <a:xfrm>
              <a:off x="6464015" y="1222982"/>
              <a:ext cx="775197" cy="359975"/>
            </a:xfrm>
            <a:prstGeom prst="rect">
              <a:avLst/>
            </a:prstGeom>
            <a:noFill/>
          </p:spPr>
          <p:txBody>
            <a:bodyPr wrap="none" rtlCol="0">
              <a:spAutoFit/>
            </a:bodyPr>
            <a:lstStyle/>
            <a:p>
              <a:r>
                <a:rPr lang="en-GB" sz="1200" dirty="0" smtClean="0"/>
                <a:t>GLUT2</a:t>
              </a:r>
              <a:endParaRPr lang="en-GB" sz="1200" dirty="0"/>
            </a:p>
          </p:txBody>
        </p:sp>
        <p:sp>
          <p:nvSpPr>
            <p:cNvPr id="80" name="TextBox 79"/>
            <p:cNvSpPr txBox="1"/>
            <p:nvPr/>
          </p:nvSpPr>
          <p:spPr>
            <a:xfrm>
              <a:off x="1090246" y="1255538"/>
              <a:ext cx="727367" cy="359975"/>
            </a:xfrm>
            <a:prstGeom prst="rect">
              <a:avLst/>
            </a:prstGeom>
            <a:noFill/>
          </p:spPr>
          <p:txBody>
            <a:bodyPr wrap="none" rtlCol="0">
              <a:spAutoFit/>
            </a:bodyPr>
            <a:lstStyle/>
            <a:p>
              <a:r>
                <a:rPr lang="en-GB" sz="1200" smtClean="0"/>
                <a:t>SGLT2</a:t>
              </a:r>
              <a:endParaRPr lang="en-GB" sz="1200"/>
            </a:p>
          </p:txBody>
        </p:sp>
        <p:sp>
          <p:nvSpPr>
            <p:cNvPr id="81" name="TextBox 80"/>
            <p:cNvSpPr txBox="1"/>
            <p:nvPr/>
          </p:nvSpPr>
          <p:spPr>
            <a:xfrm>
              <a:off x="631033" y="1832342"/>
              <a:ext cx="886188" cy="599958"/>
            </a:xfrm>
            <a:prstGeom prst="rect">
              <a:avLst/>
            </a:prstGeom>
            <a:noFill/>
          </p:spPr>
          <p:txBody>
            <a:bodyPr wrap="none" rtlCol="0">
              <a:spAutoFit/>
            </a:bodyPr>
            <a:lstStyle/>
            <a:p>
              <a:pPr algn="r"/>
              <a:r>
                <a:rPr lang="en-GB" sz="1200" dirty="0" smtClean="0"/>
                <a:t>Glucose</a:t>
              </a:r>
              <a:br>
                <a:rPr lang="en-GB" sz="1200" dirty="0" smtClean="0"/>
              </a:br>
              <a:r>
                <a:rPr lang="en-GB" sz="1200" dirty="0" smtClean="0"/>
                <a:t>Na</a:t>
              </a:r>
              <a:r>
                <a:rPr lang="en-GB" sz="1200" baseline="30000" dirty="0" smtClean="0"/>
                <a:t>+</a:t>
              </a:r>
              <a:endParaRPr lang="en-GB" sz="1200" baseline="30000" dirty="0"/>
            </a:p>
          </p:txBody>
        </p:sp>
        <p:sp>
          <p:nvSpPr>
            <p:cNvPr id="82" name="TextBox 81"/>
            <p:cNvSpPr txBox="1"/>
            <p:nvPr/>
          </p:nvSpPr>
          <p:spPr>
            <a:xfrm>
              <a:off x="6690940" y="2551500"/>
              <a:ext cx="886189" cy="599958"/>
            </a:xfrm>
            <a:prstGeom prst="rect">
              <a:avLst/>
            </a:prstGeom>
            <a:noFill/>
          </p:spPr>
          <p:txBody>
            <a:bodyPr wrap="none" rtlCol="0">
              <a:spAutoFit/>
            </a:bodyPr>
            <a:lstStyle/>
            <a:p>
              <a:r>
                <a:rPr lang="en-GB" sz="1200" dirty="0" smtClean="0"/>
                <a:t>Glucose</a:t>
              </a:r>
              <a:br>
                <a:rPr lang="en-GB" sz="1200" dirty="0" smtClean="0"/>
              </a:br>
              <a:r>
                <a:rPr lang="en-GB" sz="1200" dirty="0" smtClean="0"/>
                <a:t>Na</a:t>
              </a:r>
              <a:r>
                <a:rPr lang="en-GB" sz="1200" baseline="30000" dirty="0" smtClean="0"/>
                <a:t>+</a:t>
              </a:r>
              <a:endParaRPr lang="en-GB" sz="1200" baseline="30000" dirty="0"/>
            </a:p>
          </p:txBody>
        </p:sp>
        <p:sp>
          <p:nvSpPr>
            <p:cNvPr id="83" name="TextBox 82"/>
            <p:cNvSpPr txBox="1"/>
            <p:nvPr/>
          </p:nvSpPr>
          <p:spPr>
            <a:xfrm>
              <a:off x="3995100" y="1922168"/>
              <a:ext cx="886188" cy="359975"/>
            </a:xfrm>
            <a:prstGeom prst="rect">
              <a:avLst/>
            </a:prstGeom>
            <a:noFill/>
          </p:spPr>
          <p:txBody>
            <a:bodyPr wrap="none" rtlCol="0">
              <a:spAutoFit/>
            </a:bodyPr>
            <a:lstStyle/>
            <a:p>
              <a:pPr algn="ctr"/>
              <a:r>
                <a:rPr lang="en-GB" sz="1200" smtClean="0"/>
                <a:t>Glucose</a:t>
              </a:r>
              <a:endParaRPr lang="en-GB" sz="1200"/>
            </a:p>
          </p:txBody>
        </p:sp>
        <p:sp>
          <p:nvSpPr>
            <p:cNvPr id="84" name="TextBox 83"/>
            <p:cNvSpPr txBox="1"/>
            <p:nvPr/>
          </p:nvSpPr>
          <p:spPr>
            <a:xfrm>
              <a:off x="4003178" y="3429001"/>
              <a:ext cx="531629" cy="359975"/>
            </a:xfrm>
            <a:prstGeom prst="rect">
              <a:avLst/>
            </a:prstGeom>
            <a:noFill/>
          </p:spPr>
          <p:txBody>
            <a:bodyPr wrap="none" rtlCol="0">
              <a:spAutoFit/>
            </a:bodyPr>
            <a:lstStyle/>
            <a:p>
              <a:pPr algn="ctr"/>
              <a:r>
                <a:rPr lang="en-GB" sz="1200" dirty="0" smtClean="0"/>
                <a:t>Na</a:t>
              </a:r>
              <a:r>
                <a:rPr lang="en-GB" sz="1200" baseline="30000" dirty="0" smtClean="0"/>
                <a:t>+</a:t>
              </a:r>
              <a:endParaRPr lang="en-GB" sz="1200" baseline="30000" dirty="0"/>
            </a:p>
          </p:txBody>
        </p:sp>
        <p:sp>
          <p:nvSpPr>
            <p:cNvPr id="85" name="TextBox 84"/>
            <p:cNvSpPr txBox="1"/>
            <p:nvPr/>
          </p:nvSpPr>
          <p:spPr>
            <a:xfrm>
              <a:off x="5470358" y="3569677"/>
              <a:ext cx="410804" cy="359975"/>
            </a:xfrm>
            <a:prstGeom prst="rect">
              <a:avLst/>
            </a:prstGeom>
            <a:noFill/>
          </p:spPr>
          <p:txBody>
            <a:bodyPr wrap="none" rtlCol="0">
              <a:spAutoFit/>
            </a:bodyPr>
            <a:lstStyle/>
            <a:p>
              <a:pPr algn="ctr"/>
              <a:r>
                <a:rPr lang="en-GB" sz="1200" dirty="0" smtClean="0"/>
                <a:t>K</a:t>
              </a:r>
              <a:r>
                <a:rPr lang="en-GB" sz="1200" baseline="30000" dirty="0" smtClean="0"/>
                <a:t>+</a:t>
              </a:r>
              <a:endParaRPr lang="en-GB" sz="1200" baseline="30000" dirty="0"/>
            </a:p>
          </p:txBody>
        </p:sp>
        <p:sp>
          <p:nvSpPr>
            <p:cNvPr id="86" name="TextBox 85"/>
            <p:cNvSpPr txBox="1"/>
            <p:nvPr/>
          </p:nvSpPr>
          <p:spPr>
            <a:xfrm>
              <a:off x="7034706" y="3393832"/>
              <a:ext cx="410804" cy="359975"/>
            </a:xfrm>
            <a:prstGeom prst="rect">
              <a:avLst/>
            </a:prstGeom>
            <a:noFill/>
          </p:spPr>
          <p:txBody>
            <a:bodyPr wrap="none" rtlCol="0">
              <a:spAutoFit/>
            </a:bodyPr>
            <a:lstStyle/>
            <a:p>
              <a:pPr algn="ctr"/>
              <a:r>
                <a:rPr lang="en-GB" sz="1200" dirty="0" smtClean="0"/>
                <a:t>K</a:t>
              </a:r>
              <a:r>
                <a:rPr lang="en-GB" sz="1200" baseline="30000" dirty="0" smtClean="0"/>
                <a:t>+</a:t>
              </a:r>
              <a:endParaRPr lang="en-GB" sz="1200" baseline="30000" dirty="0"/>
            </a:p>
          </p:txBody>
        </p:sp>
        <p:sp>
          <p:nvSpPr>
            <p:cNvPr id="87" name="TextBox 86"/>
            <p:cNvSpPr txBox="1"/>
            <p:nvPr/>
          </p:nvSpPr>
          <p:spPr>
            <a:xfrm>
              <a:off x="6814992" y="3683978"/>
              <a:ext cx="1871952" cy="359975"/>
            </a:xfrm>
            <a:prstGeom prst="rect">
              <a:avLst/>
            </a:prstGeom>
            <a:noFill/>
          </p:spPr>
          <p:txBody>
            <a:bodyPr wrap="none" rtlCol="0">
              <a:spAutoFit/>
            </a:bodyPr>
            <a:lstStyle/>
            <a:p>
              <a:pPr algn="ctr"/>
              <a:r>
                <a:rPr lang="en-GB" sz="1200" dirty="0" smtClean="0"/>
                <a:t>Na</a:t>
              </a:r>
              <a:r>
                <a:rPr lang="en-GB" sz="1200" baseline="30000" dirty="0" smtClean="0"/>
                <a:t>+</a:t>
              </a:r>
              <a:r>
                <a:rPr lang="en-GB" sz="1200" dirty="0" smtClean="0"/>
                <a:t>/</a:t>
              </a:r>
              <a:r>
                <a:rPr lang="en-GB" sz="1200" dirty="0" err="1" smtClean="0"/>
                <a:t>K</a:t>
              </a:r>
              <a:r>
                <a:rPr lang="en-GB" sz="1200" baseline="30000" dirty="0" err="1" smtClean="0"/>
                <a:t>+</a:t>
              </a:r>
              <a:r>
                <a:rPr lang="en-GB" sz="1200" dirty="0" err="1" smtClean="0"/>
                <a:t>ATPase</a:t>
              </a:r>
              <a:r>
                <a:rPr lang="en-GB" sz="1200" dirty="0" smtClean="0"/>
                <a:t> pump</a:t>
              </a:r>
              <a:endParaRPr lang="en-GB" sz="1200" dirty="0"/>
            </a:p>
          </p:txBody>
        </p:sp>
        <p:sp>
          <p:nvSpPr>
            <p:cNvPr id="88" name="TextBox 87"/>
            <p:cNvSpPr txBox="1"/>
            <p:nvPr/>
          </p:nvSpPr>
          <p:spPr>
            <a:xfrm>
              <a:off x="3191138" y="4114800"/>
              <a:ext cx="2314422" cy="359975"/>
            </a:xfrm>
            <a:prstGeom prst="rect">
              <a:avLst/>
            </a:prstGeom>
            <a:noFill/>
          </p:spPr>
          <p:txBody>
            <a:bodyPr wrap="none" rtlCol="0">
              <a:spAutoFit/>
            </a:bodyPr>
            <a:lstStyle/>
            <a:p>
              <a:pPr algn="ctr"/>
              <a:r>
                <a:rPr lang="en-GB" sz="1200" dirty="0" smtClean="0"/>
                <a:t>Lateral intercellular space</a:t>
              </a:r>
              <a:endParaRPr lang="en-GB" sz="1200" dirty="0"/>
            </a:p>
          </p:txBody>
        </p:sp>
        <p:sp>
          <p:nvSpPr>
            <p:cNvPr id="89" name="Oval 88"/>
            <p:cNvSpPr/>
            <p:nvPr/>
          </p:nvSpPr>
          <p:spPr>
            <a:xfrm>
              <a:off x="1287584" y="2435470"/>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0" name="Oval 89"/>
            <p:cNvSpPr/>
            <p:nvPr/>
          </p:nvSpPr>
          <p:spPr>
            <a:xfrm>
              <a:off x="4285761" y="3015151"/>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1" name="Oval 90"/>
            <p:cNvSpPr/>
            <p:nvPr/>
          </p:nvSpPr>
          <p:spPr>
            <a:xfrm>
              <a:off x="4510456" y="3050319"/>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2" name="Oval 91"/>
            <p:cNvSpPr/>
            <p:nvPr/>
          </p:nvSpPr>
          <p:spPr>
            <a:xfrm>
              <a:off x="4202725" y="3239476"/>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3" name="Oval 92"/>
            <p:cNvSpPr/>
            <p:nvPr/>
          </p:nvSpPr>
          <p:spPr>
            <a:xfrm>
              <a:off x="7358308" y="2786550"/>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4" name="Oval 93"/>
            <p:cNvSpPr/>
            <p:nvPr/>
          </p:nvSpPr>
          <p:spPr>
            <a:xfrm>
              <a:off x="7358308" y="3050319"/>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5" name="Oval 94"/>
            <p:cNvSpPr/>
            <p:nvPr/>
          </p:nvSpPr>
          <p:spPr>
            <a:xfrm>
              <a:off x="7167931" y="2929181"/>
              <a:ext cx="207108" cy="207108"/>
            </a:xfrm>
            <a:prstGeom prst="ellipse">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6" name="Diamond 95"/>
            <p:cNvSpPr/>
            <p:nvPr/>
          </p:nvSpPr>
          <p:spPr>
            <a:xfrm>
              <a:off x="5865606" y="3426310"/>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7" name="Diamond 96"/>
            <p:cNvSpPr/>
            <p:nvPr/>
          </p:nvSpPr>
          <p:spPr>
            <a:xfrm>
              <a:off x="6061933" y="3574228"/>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8" name="Diamond 97"/>
            <p:cNvSpPr/>
            <p:nvPr/>
          </p:nvSpPr>
          <p:spPr>
            <a:xfrm>
              <a:off x="7000538" y="3213847"/>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sp>
          <p:nvSpPr>
            <p:cNvPr id="99" name="Diamond 98"/>
            <p:cNvSpPr/>
            <p:nvPr/>
          </p:nvSpPr>
          <p:spPr>
            <a:xfrm>
              <a:off x="7215158" y="3200400"/>
              <a:ext cx="214213" cy="247425"/>
            </a:xfrm>
            <a:prstGeom prst="diamond">
              <a:avLst/>
            </a:prstGeom>
            <a:gradFill flip="none" rotWithShape="1">
              <a:gsLst>
                <a:gs pos="0">
                  <a:srgbClr val="FFCC66"/>
                </a:gs>
                <a:gs pos="100000">
                  <a:schemeClr val="accent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smtClean="0"/>
            </a:p>
          </p:txBody>
        </p:sp>
      </p:grpSp>
      <p:sp>
        <p:nvSpPr>
          <p:cNvPr id="3" name="Rectangle 2"/>
          <p:cNvSpPr/>
          <p:nvPr/>
        </p:nvSpPr>
        <p:spPr>
          <a:xfrm>
            <a:off x="1783531" y="1743920"/>
            <a:ext cx="99588" cy="1300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p>
        </p:txBody>
      </p:sp>
      <p:pic>
        <p:nvPicPr>
          <p:cNvPr id="454783" name="Picture 127" descr="http://www.unckidneycenter.org/images/glomerulu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74" y="644935"/>
            <a:ext cx="2905653" cy="193951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3226380" y="1614690"/>
            <a:ext cx="13581" cy="340093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27145" y="1614690"/>
            <a:ext cx="0" cy="340093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8575935" y="1962859"/>
            <a:ext cx="0" cy="3052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054259" y="1882571"/>
            <a:ext cx="0" cy="31827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921878" y="4935332"/>
            <a:ext cx="4796838" cy="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5" name="Hexagon 54"/>
          <p:cNvSpPr/>
          <p:nvPr/>
        </p:nvSpPr>
        <p:spPr>
          <a:xfrm>
            <a:off x="3424285" y="4805314"/>
            <a:ext cx="405350" cy="260035"/>
          </a:xfrm>
          <a:prstGeom prst="hexagon">
            <a:avLst>
              <a:gd name="adj" fmla="val 39706"/>
              <a:gd name="vf" fmla="val 115470"/>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400" err="1" smtClean="0">
              <a:solidFill>
                <a:srgbClr val="FFFFFF"/>
              </a:solidFill>
            </a:endParaRPr>
          </a:p>
        </p:txBody>
      </p:sp>
      <p:sp>
        <p:nvSpPr>
          <p:cNvPr id="56" name="TextBox 55"/>
          <p:cNvSpPr txBox="1"/>
          <p:nvPr/>
        </p:nvSpPr>
        <p:spPr>
          <a:xfrm>
            <a:off x="3355176" y="4497686"/>
            <a:ext cx="681917" cy="276999"/>
          </a:xfrm>
          <a:prstGeom prst="rect">
            <a:avLst/>
          </a:prstGeom>
          <a:noFill/>
        </p:spPr>
        <p:txBody>
          <a:bodyPr wrap="none" rtlCol="0">
            <a:spAutoFit/>
          </a:bodyPr>
          <a:lstStyle/>
          <a:p>
            <a:pPr algn="r"/>
            <a:r>
              <a:rPr lang="en-GB" sz="1200" dirty="0" smtClean="0"/>
              <a:t>Glucose</a:t>
            </a:r>
            <a:endParaRPr lang="en-GB" sz="1200" baseline="30000" dirty="0"/>
          </a:p>
        </p:txBody>
      </p:sp>
      <p:cxnSp>
        <p:nvCxnSpPr>
          <p:cNvPr id="23" name="Straight Arrow Connector 22"/>
          <p:cNvCxnSpPr/>
          <p:nvPr/>
        </p:nvCxnSpPr>
        <p:spPr>
          <a:xfrm>
            <a:off x="2046083" y="1358020"/>
            <a:ext cx="1050202" cy="3859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93429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259060"/>
            <a:ext cx="8496300" cy="594290"/>
          </a:xfrm>
        </p:spPr>
        <p:txBody>
          <a:bodyPr/>
          <a:lstStyle/>
          <a:p>
            <a:r>
              <a:rPr lang="en-GB" dirty="0" smtClean="0"/>
              <a:t>Disclaimers</a:t>
            </a:r>
            <a:endParaRPr lang="en-GB" dirty="0"/>
          </a:p>
        </p:txBody>
      </p:sp>
      <p:sp>
        <p:nvSpPr>
          <p:cNvPr id="12" name="Content Placeholder 11"/>
          <p:cNvSpPr>
            <a:spLocks noGrp="1"/>
          </p:cNvSpPr>
          <p:nvPr>
            <p:ph idx="1"/>
          </p:nvPr>
        </p:nvSpPr>
        <p:spPr>
          <a:xfrm>
            <a:off x="366382" y="1013687"/>
            <a:ext cx="8394848" cy="2718349"/>
          </a:xfrm>
        </p:spPr>
        <p:txBody>
          <a:bodyPr/>
          <a:lstStyle/>
          <a:p>
            <a:r>
              <a:rPr lang="en-GB" sz="2000" dirty="0" smtClean="0"/>
              <a:t>Funding for IIS: Sandoz </a:t>
            </a:r>
          </a:p>
          <a:p>
            <a:endParaRPr lang="en-GB" sz="2000" dirty="0" smtClean="0"/>
          </a:p>
          <a:p>
            <a:r>
              <a:rPr lang="en-GB" sz="2000" dirty="0" smtClean="0"/>
              <a:t>Consultant for Abbot Pharmaceuticals </a:t>
            </a:r>
          </a:p>
          <a:p>
            <a:endParaRPr lang="en-GB" sz="2000" dirty="0" smtClean="0"/>
          </a:p>
          <a:p>
            <a:r>
              <a:rPr lang="en-GB" sz="2000" dirty="0"/>
              <a:t>Medical </a:t>
            </a:r>
            <a:r>
              <a:rPr lang="en-GB" sz="2000" dirty="0" smtClean="0"/>
              <a:t>advisor: </a:t>
            </a:r>
            <a:r>
              <a:rPr lang="en-GB" sz="2000" dirty="0" err="1"/>
              <a:t>Boehringer</a:t>
            </a:r>
            <a:r>
              <a:rPr lang="en-GB" sz="2000" dirty="0"/>
              <a:t> </a:t>
            </a:r>
            <a:r>
              <a:rPr lang="en-GB" sz="2000" dirty="0" err="1" smtClean="0"/>
              <a:t>Ingelheim</a:t>
            </a:r>
            <a:endParaRPr lang="en-GB" sz="2000" dirty="0" smtClean="0"/>
          </a:p>
          <a:p>
            <a:endParaRPr lang="en-GB" sz="2000" dirty="0"/>
          </a:p>
          <a:p>
            <a:r>
              <a:rPr lang="en-GB" sz="2000" dirty="0" smtClean="0"/>
              <a:t>Senior Research Officer, UCT, Department of Medicine, Clinical Pharmacology </a:t>
            </a:r>
          </a:p>
          <a:p>
            <a:endParaRPr lang="en-GB" sz="2000" dirty="0"/>
          </a:p>
        </p:txBody>
      </p:sp>
      <p:sp>
        <p:nvSpPr>
          <p:cNvPr id="5" name="Slide Number Placeholder 4"/>
          <p:cNvSpPr>
            <a:spLocks noGrp="1"/>
          </p:cNvSpPr>
          <p:nvPr>
            <p:ph type="sldNum" sz="quarter" idx="12"/>
          </p:nvPr>
        </p:nvSpPr>
        <p:spPr/>
        <p:txBody>
          <a:bodyPr/>
          <a:lstStyle/>
          <a:p>
            <a:fld id="{F6F95BD5-C3FD-4E9B-9240-B27EACB3D069}" type="slidenum">
              <a:rPr lang="en-GB" smtClean="0"/>
              <a:pPr/>
              <a:t>2</a:t>
            </a:fld>
            <a:endParaRPr lang="en-GB"/>
          </a:p>
        </p:txBody>
      </p:sp>
    </p:spTree>
    <p:extLst>
      <p:ext uri="{BB962C8B-B14F-4D97-AF65-F5344CB8AC3E}">
        <p14:creationId xmlns:p14="http://schemas.microsoft.com/office/powerpoint/2010/main" val="543246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7858" name="Picture 41" descr="Large.png"/>
          <p:cNvPicPr>
            <a:picLocks noChangeAspect="1"/>
          </p:cNvPicPr>
          <p:nvPr/>
        </p:nvPicPr>
        <p:blipFill>
          <a:blip r:embed="rId4" cstate="print"/>
          <a:srcRect/>
          <a:stretch>
            <a:fillRect/>
          </a:stretch>
        </p:blipFill>
        <p:spPr bwMode="auto">
          <a:xfrm>
            <a:off x="3135064" y="2308156"/>
            <a:ext cx="1028038" cy="1939850"/>
          </a:xfrm>
          <a:prstGeom prst="rect">
            <a:avLst/>
          </a:prstGeom>
          <a:noFill/>
          <a:ln w="9525">
            <a:noFill/>
            <a:miter lim="800000"/>
            <a:headEnd/>
            <a:tailEnd/>
          </a:ln>
        </p:spPr>
      </p:pic>
      <p:pic>
        <p:nvPicPr>
          <p:cNvPr id="377859" name="Picture 9" descr="Glucose.png"/>
          <p:cNvPicPr>
            <a:picLocks noChangeAspect="1"/>
          </p:cNvPicPr>
          <p:nvPr/>
        </p:nvPicPr>
        <p:blipFill>
          <a:blip r:embed="rId5" cstate="print"/>
          <a:srcRect/>
          <a:stretch>
            <a:fillRect/>
          </a:stretch>
        </p:blipFill>
        <p:spPr bwMode="auto">
          <a:xfrm>
            <a:off x="1796404" y="1553695"/>
            <a:ext cx="5150271" cy="3241490"/>
          </a:xfrm>
          <a:prstGeom prst="rect">
            <a:avLst/>
          </a:prstGeom>
          <a:noFill/>
          <a:ln w="9525">
            <a:noFill/>
            <a:miter lim="800000"/>
            <a:headEnd/>
            <a:tailEnd/>
          </a:ln>
        </p:spPr>
      </p:pic>
      <p:pic>
        <p:nvPicPr>
          <p:cNvPr id="42"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4254500" y="1553694"/>
            <a:ext cx="1987274" cy="3270760"/>
          </a:xfrm>
          <a:prstGeom prst="rect">
            <a:avLst/>
          </a:prstGeom>
          <a:noFill/>
          <a:ln w="9525">
            <a:noFill/>
            <a:miter lim="800000"/>
            <a:headEnd/>
            <a:tailEnd/>
          </a:ln>
        </p:spPr>
      </p:pic>
      <p:pic>
        <p:nvPicPr>
          <p:cNvPr id="40"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3194053" y="1553694"/>
            <a:ext cx="1051947" cy="3270760"/>
          </a:xfrm>
          <a:prstGeom prst="rect">
            <a:avLst/>
          </a:prstGeom>
          <a:noFill/>
          <a:ln w="9525">
            <a:noFill/>
            <a:miter lim="800000"/>
            <a:headEnd/>
            <a:tailEnd/>
          </a:ln>
        </p:spPr>
      </p:pic>
      <p:pic>
        <p:nvPicPr>
          <p:cNvPr id="41"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1796403" y="1553695"/>
            <a:ext cx="1397649" cy="886172"/>
          </a:xfrm>
          <a:prstGeom prst="rect">
            <a:avLst/>
          </a:prstGeom>
          <a:noFill/>
          <a:ln w="9525">
            <a:noFill/>
            <a:miter lim="800000"/>
            <a:headEnd/>
            <a:tailEnd/>
          </a:ln>
        </p:spPr>
      </p:pic>
      <p:pic>
        <p:nvPicPr>
          <p:cNvPr id="377861" name="Picture 58" descr="Blood Tubes.png"/>
          <p:cNvPicPr>
            <a:picLocks noChangeAspect="1"/>
          </p:cNvPicPr>
          <p:nvPr/>
        </p:nvPicPr>
        <p:blipFill>
          <a:blip r:embed="rId6" cstate="print"/>
          <a:srcRect/>
          <a:stretch>
            <a:fillRect/>
          </a:stretch>
        </p:blipFill>
        <p:spPr bwMode="auto">
          <a:xfrm rot="-800787">
            <a:off x="1227657" y="1430995"/>
            <a:ext cx="972605" cy="744155"/>
          </a:xfrm>
          <a:prstGeom prst="rect">
            <a:avLst/>
          </a:prstGeom>
          <a:noFill/>
          <a:ln w="9525">
            <a:noFill/>
            <a:miter lim="800000"/>
            <a:headEnd/>
            <a:tailEnd/>
          </a:ln>
        </p:spPr>
      </p:pic>
      <p:grpSp>
        <p:nvGrpSpPr>
          <p:cNvPr id="2" name="Group 47"/>
          <p:cNvGrpSpPr>
            <a:grpSpLocks/>
          </p:cNvGrpSpPr>
          <p:nvPr/>
        </p:nvGrpSpPr>
        <p:grpSpPr bwMode="auto">
          <a:xfrm>
            <a:off x="179512" y="994867"/>
            <a:ext cx="1850320" cy="616213"/>
            <a:chOff x="1783124" y="917072"/>
            <a:chExt cx="1528120" cy="1012425"/>
          </a:xfrm>
        </p:grpSpPr>
        <p:grpSp>
          <p:nvGrpSpPr>
            <p:cNvPr id="377894" name="Group 46"/>
            <p:cNvGrpSpPr>
              <a:grpSpLocks/>
            </p:cNvGrpSpPr>
            <p:nvPr/>
          </p:nvGrpSpPr>
          <p:grpSpPr bwMode="auto">
            <a:xfrm>
              <a:off x="1783124" y="917072"/>
              <a:ext cx="1528120" cy="845523"/>
              <a:chOff x="1783124" y="877657"/>
              <a:chExt cx="1528120" cy="845523"/>
            </a:xfrm>
          </p:grpSpPr>
          <p:sp>
            <p:nvSpPr>
              <p:cNvPr id="12" name="Rounded Rectangle 11"/>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377897" name="TextBox 4"/>
              <p:cNvSpPr txBox="1">
                <a:spLocks noChangeArrowheads="1"/>
              </p:cNvSpPr>
              <p:nvPr/>
            </p:nvSpPr>
            <p:spPr bwMode="auto">
              <a:xfrm>
                <a:off x="1783124" y="877657"/>
                <a:ext cx="1528120" cy="845523"/>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smtClean="0">
                    <a:solidFill>
                      <a:srgbClr val="4D4D4F"/>
                    </a:solidFill>
                    <a:cs typeface="Arial" charset="0"/>
                  </a:rPr>
                  <a:t>Filtered glucose load 180 g/day</a:t>
                </a:r>
                <a:endParaRPr lang="en-GB" sz="1400" dirty="0">
                  <a:solidFill>
                    <a:srgbClr val="4D4D4F"/>
                  </a:solidFill>
                  <a:cs typeface="Arial" charset="0"/>
                </a:endParaRPr>
              </a:p>
            </p:txBody>
          </p:sp>
        </p:grpSp>
        <p:sp>
          <p:nvSpPr>
            <p:cNvPr id="11" name="Isosceles Triangle 10"/>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grpSp>
      <p:sp>
        <p:nvSpPr>
          <p:cNvPr id="24" name="Hexagon 23"/>
          <p:cNvSpPr/>
          <p:nvPr/>
        </p:nvSpPr>
        <p:spPr>
          <a:xfrm>
            <a:off x="1933166" y="1869918"/>
            <a:ext cx="128504" cy="8324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28" name="Hexagon 27"/>
          <p:cNvSpPr/>
          <p:nvPr/>
        </p:nvSpPr>
        <p:spPr>
          <a:xfrm>
            <a:off x="2054117" y="1718564"/>
            <a:ext cx="131025" cy="8324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1" name="Hexagon 30"/>
          <p:cNvSpPr/>
          <p:nvPr/>
        </p:nvSpPr>
        <p:spPr>
          <a:xfrm>
            <a:off x="2326248" y="1728655"/>
            <a:ext cx="133543" cy="8324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2" name="Hexagon 31"/>
          <p:cNvSpPr/>
          <p:nvPr/>
        </p:nvSpPr>
        <p:spPr>
          <a:xfrm>
            <a:off x="2180104" y="1927936"/>
            <a:ext cx="131025" cy="8324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3" name="Hexagon 32"/>
          <p:cNvSpPr/>
          <p:nvPr/>
        </p:nvSpPr>
        <p:spPr>
          <a:xfrm>
            <a:off x="2379159" y="1864874"/>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4" name="Hexagon 33"/>
          <p:cNvSpPr/>
          <p:nvPr/>
        </p:nvSpPr>
        <p:spPr>
          <a:xfrm>
            <a:off x="2542941" y="1955687"/>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 name="Hexagon 36"/>
          <p:cNvSpPr/>
          <p:nvPr/>
        </p:nvSpPr>
        <p:spPr>
          <a:xfrm>
            <a:off x="2207820" y="1779107"/>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5" name="Group 44"/>
          <p:cNvGrpSpPr>
            <a:grpSpLocks/>
          </p:cNvGrpSpPr>
          <p:nvPr/>
        </p:nvGrpSpPr>
        <p:grpSpPr bwMode="auto">
          <a:xfrm>
            <a:off x="1942075" y="3697476"/>
            <a:ext cx="1056621" cy="303481"/>
            <a:chOff x="3808704" y="4764503"/>
            <a:chExt cx="1019412" cy="404367"/>
          </a:xfrm>
        </p:grpSpPr>
        <p:sp>
          <p:nvSpPr>
            <p:cNvPr id="43" name="Rounded Rectangle 42"/>
            <p:cNvSpPr/>
            <p:nvPr/>
          </p:nvSpPr>
          <p:spPr>
            <a:xfrm>
              <a:off x="3905453" y="4792416"/>
              <a:ext cx="779953" cy="3266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377891" name="TextBox 14"/>
            <p:cNvSpPr txBox="1">
              <a:spLocks noChangeArrowheads="1"/>
            </p:cNvSpPr>
            <p:nvPr/>
          </p:nvSpPr>
          <p:spPr bwMode="auto">
            <a:xfrm>
              <a:off x="3808704" y="4764503"/>
              <a:ext cx="1019412" cy="404367"/>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smtClean="0">
                  <a:solidFill>
                    <a:srgbClr val="4D4D4F"/>
                  </a:solidFill>
                  <a:cs typeface="Arial" charset="0"/>
                </a:rPr>
                <a:t>SGLT1</a:t>
              </a:r>
              <a:endParaRPr lang="en-GB" sz="1400">
                <a:solidFill>
                  <a:srgbClr val="4D4D4F"/>
                </a:solidFill>
                <a:cs typeface="Arial" charset="0"/>
              </a:endParaRPr>
            </a:p>
          </p:txBody>
        </p:sp>
      </p:grpSp>
      <p:grpSp>
        <p:nvGrpSpPr>
          <p:cNvPr id="6" name="Group 43"/>
          <p:cNvGrpSpPr>
            <a:grpSpLocks/>
          </p:cNvGrpSpPr>
          <p:nvPr/>
        </p:nvGrpSpPr>
        <p:grpSpPr bwMode="auto">
          <a:xfrm>
            <a:off x="1031113" y="2422470"/>
            <a:ext cx="1249772" cy="522037"/>
            <a:chOff x="3037927" y="2179375"/>
            <a:chExt cx="1252028" cy="697191"/>
          </a:xfrm>
        </p:grpSpPr>
        <p:sp>
          <p:nvSpPr>
            <p:cNvPr id="13" name="Rounded Rectangle 12"/>
            <p:cNvSpPr/>
            <p:nvPr/>
          </p:nvSpPr>
          <p:spPr>
            <a:xfrm>
              <a:off x="3161615" y="2179375"/>
              <a:ext cx="985279" cy="3771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9" name="TextBox 7"/>
            <p:cNvSpPr txBox="1">
              <a:spLocks noChangeArrowheads="1"/>
            </p:cNvSpPr>
            <p:nvPr/>
          </p:nvSpPr>
          <p:spPr bwMode="auto">
            <a:xfrm>
              <a:off x="3037927" y="2189270"/>
              <a:ext cx="1252028" cy="687296"/>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smtClean="0">
                  <a:solidFill>
                    <a:srgbClr val="4D4D4F"/>
                  </a:solidFill>
                  <a:cs typeface="Arial" charset="0"/>
                </a:rPr>
                <a:t>SGLT2</a:t>
              </a:r>
            </a:p>
            <a:p>
              <a:pPr algn="ctr" fontAlgn="base">
                <a:lnSpc>
                  <a:spcPct val="98000"/>
                </a:lnSpc>
                <a:spcBef>
                  <a:spcPct val="0"/>
                </a:spcBef>
                <a:spcAft>
                  <a:spcPct val="0"/>
                </a:spcAft>
              </a:pPr>
              <a:endParaRPr lang="en-GB" sz="1400">
                <a:solidFill>
                  <a:srgbClr val="4D4D4F"/>
                </a:solidFill>
                <a:cs typeface="Arial" charset="0"/>
              </a:endParaRPr>
            </a:p>
          </p:txBody>
        </p:sp>
      </p:grpSp>
      <p:grpSp>
        <p:nvGrpSpPr>
          <p:cNvPr id="7" name="Group 34"/>
          <p:cNvGrpSpPr>
            <a:grpSpLocks/>
          </p:cNvGrpSpPr>
          <p:nvPr/>
        </p:nvGrpSpPr>
        <p:grpSpPr bwMode="auto">
          <a:xfrm>
            <a:off x="1909483" y="4008354"/>
            <a:ext cx="1065348" cy="483394"/>
            <a:chOff x="2045738" y="4855793"/>
            <a:chExt cx="1114151" cy="673721"/>
          </a:xfrm>
        </p:grpSpPr>
        <p:sp>
          <p:nvSpPr>
            <p:cNvPr id="26" name="Rounded Rectangle 25"/>
            <p:cNvSpPr/>
            <p:nvPr/>
          </p:nvSpPr>
          <p:spPr>
            <a:xfrm>
              <a:off x="2059801" y="4855793"/>
              <a:ext cx="1086025" cy="6737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7" name="TextBox 18"/>
            <p:cNvSpPr txBox="1">
              <a:spLocks noChangeArrowheads="1"/>
            </p:cNvSpPr>
            <p:nvPr/>
          </p:nvSpPr>
          <p:spPr bwMode="auto">
            <a:xfrm>
              <a:off x="2045738" y="4978312"/>
              <a:ext cx="1114151" cy="464972"/>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10</a:t>
              </a:r>
              <a:r>
                <a:rPr lang="en-GB" sz="1600" dirty="0">
                  <a:solidFill>
                    <a:srgbClr val="4D4D4F"/>
                  </a:solidFill>
                  <a:cs typeface="Arial" charset="0"/>
                </a:rPr>
                <a:t>%</a:t>
              </a:r>
            </a:p>
          </p:txBody>
        </p:sp>
      </p:grpSp>
      <p:sp>
        <p:nvSpPr>
          <p:cNvPr id="27" name="Down Arrow 26"/>
          <p:cNvSpPr/>
          <p:nvPr/>
        </p:nvSpPr>
        <p:spPr>
          <a:xfrm rot="3074688">
            <a:off x="2468993" y="2358961"/>
            <a:ext cx="729020" cy="84913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a:solidFill>
                <a:srgbClr val="4D4D4F"/>
              </a:solidFill>
              <a:cs typeface="Arial" pitchFamily="34" charset="0"/>
            </a:endParaRPr>
          </a:p>
        </p:txBody>
      </p:sp>
      <p:sp>
        <p:nvSpPr>
          <p:cNvPr id="30" name="Down Arrow 29"/>
          <p:cNvSpPr/>
          <p:nvPr/>
        </p:nvSpPr>
        <p:spPr>
          <a:xfrm rot="3074688">
            <a:off x="3049494" y="3210173"/>
            <a:ext cx="282527" cy="32504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a:solidFill>
                <a:srgbClr val="4D4D4F"/>
              </a:solidFill>
              <a:cs typeface="Arial" pitchFamily="34" charset="0"/>
            </a:endParaRPr>
          </a:p>
        </p:txBody>
      </p:sp>
      <p:grpSp>
        <p:nvGrpSpPr>
          <p:cNvPr id="8" name="Group 28"/>
          <p:cNvGrpSpPr>
            <a:grpSpLocks/>
          </p:cNvGrpSpPr>
          <p:nvPr/>
        </p:nvGrpSpPr>
        <p:grpSpPr bwMode="auto">
          <a:xfrm>
            <a:off x="927805" y="2757860"/>
            <a:ext cx="1456388" cy="757119"/>
            <a:chOff x="1089942" y="3127089"/>
            <a:chExt cx="1456490" cy="1011405"/>
          </a:xfrm>
        </p:grpSpPr>
        <p:sp>
          <p:nvSpPr>
            <p:cNvPr id="25" name="Rounded Rectangle 24"/>
            <p:cNvSpPr/>
            <p:nvPr/>
          </p:nvSpPr>
          <p:spPr>
            <a:xfrm>
              <a:off x="1089942" y="3127089"/>
              <a:ext cx="1456490" cy="10114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7885" name="TextBox 19"/>
            <p:cNvSpPr txBox="1">
              <a:spLocks noChangeArrowheads="1"/>
            </p:cNvSpPr>
            <p:nvPr/>
          </p:nvSpPr>
          <p:spPr bwMode="auto">
            <a:xfrm>
              <a:off x="1236548" y="3454087"/>
              <a:ext cx="1114151" cy="445666"/>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90</a:t>
              </a:r>
              <a:r>
                <a:rPr lang="en-GB" sz="1600" dirty="0">
                  <a:solidFill>
                    <a:srgbClr val="4D4D4F"/>
                  </a:solidFill>
                  <a:cs typeface="Arial" charset="0"/>
                </a:rPr>
                <a:t>%</a:t>
              </a:r>
            </a:p>
          </p:txBody>
        </p:sp>
      </p:grpSp>
      <p:sp>
        <p:nvSpPr>
          <p:cNvPr id="10" name="Text Placeholder 9"/>
          <p:cNvSpPr>
            <a:spLocks noGrp="1"/>
          </p:cNvSpPr>
          <p:nvPr>
            <p:ph type="body" sz="quarter" idx="13"/>
          </p:nvPr>
        </p:nvSpPr>
        <p:spPr/>
        <p:txBody>
          <a:bodyPr/>
          <a:lstStyle/>
          <a:p>
            <a:r>
              <a:rPr lang="en-GB" noProof="0" dirty="0" err="1"/>
              <a:t>Gerich</a:t>
            </a:r>
            <a:r>
              <a:rPr lang="en-GB" noProof="0" dirty="0"/>
              <a:t> JE. </a:t>
            </a:r>
            <a:r>
              <a:rPr lang="en-GB" i="1" noProof="0" dirty="0" err="1" smtClean="0"/>
              <a:t>Diabet</a:t>
            </a:r>
            <a:r>
              <a:rPr lang="en-GB" i="1" noProof="0" dirty="0" smtClean="0"/>
              <a:t> </a:t>
            </a:r>
            <a:r>
              <a:rPr lang="en-GB" i="1" noProof="0" dirty="0"/>
              <a:t>Med</a:t>
            </a:r>
            <a:r>
              <a:rPr lang="en-GB" noProof="0" dirty="0"/>
              <a:t>. </a:t>
            </a:r>
            <a:r>
              <a:rPr lang="en-GB" noProof="0" dirty="0" smtClean="0"/>
              <a:t>2010;27:136–142.</a:t>
            </a:r>
            <a:endParaRPr lang="en-GB" noProof="0" dirty="0"/>
          </a:p>
        </p:txBody>
      </p:sp>
      <p:sp>
        <p:nvSpPr>
          <p:cNvPr id="377882" name="Title 44"/>
          <p:cNvSpPr>
            <a:spLocks noGrp="1"/>
          </p:cNvSpPr>
          <p:nvPr>
            <p:ph type="title"/>
          </p:nvPr>
        </p:nvSpPr>
        <p:spPr/>
        <p:txBody>
          <a:bodyPr/>
          <a:lstStyle/>
          <a:p>
            <a:r>
              <a:rPr lang="en-GB" noProof="0" smtClean="0"/>
              <a:t>Renal glucose re-absorption in healthy individuals</a:t>
            </a:r>
            <a:endParaRPr lang="en-GB" noProof="0"/>
          </a:p>
        </p:txBody>
      </p:sp>
      <p:sp>
        <p:nvSpPr>
          <p:cNvPr id="3" name="Slide Number Placeholder 2"/>
          <p:cNvSpPr>
            <a:spLocks noGrp="1"/>
          </p:cNvSpPr>
          <p:nvPr>
            <p:ph type="sldNum" sz="quarter" idx="12"/>
          </p:nvPr>
        </p:nvSpPr>
        <p:spPr/>
        <p:txBody>
          <a:bodyPr/>
          <a:lstStyle/>
          <a:p>
            <a:fld id="{F6F95BD5-C3FD-4E9B-9240-B27EACB3D069}" type="slidenum">
              <a:rPr lang="en-GB" smtClean="0">
                <a:solidFill>
                  <a:srgbClr val="4D4D4F">
                    <a:tint val="75000"/>
                  </a:srgbClr>
                </a:solidFill>
              </a:rPr>
              <a:pPr/>
              <a:t>20</a:t>
            </a:fld>
            <a:endParaRPr lang="en-GB">
              <a:solidFill>
                <a:srgbClr val="4D4D4F">
                  <a:tint val="75000"/>
                </a:srgbClr>
              </a:solidFill>
            </a:endParaRPr>
          </a:p>
        </p:txBody>
      </p:sp>
      <p:sp>
        <p:nvSpPr>
          <p:cNvPr id="4" name="Text Placeholder 3"/>
          <p:cNvSpPr>
            <a:spLocks noGrp="1"/>
          </p:cNvSpPr>
          <p:nvPr>
            <p:ph type="body" sz="quarter" idx="14"/>
          </p:nvPr>
        </p:nvSpPr>
        <p:spPr/>
        <p:txBody>
          <a:bodyPr/>
          <a:lstStyle/>
          <a:p>
            <a:endParaRPr lang="en-GB" dirty="0"/>
          </a:p>
        </p:txBody>
      </p:sp>
      <p:pic>
        <p:nvPicPr>
          <p:cNvPr id="44"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6251581" y="1553694"/>
            <a:ext cx="793281" cy="327076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3686831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900"/>
                                        <p:tgtEl>
                                          <p:spTgt spid="41"/>
                                        </p:tgtEl>
                                      </p:cBhvr>
                                    </p:animEffect>
                                  </p:childTnLst>
                                </p:cTn>
                              </p:par>
                              <p:par>
                                <p:cTn id="8" presetID="10" presetClass="entr" presetSubtype="0" fill="hold" grpId="1" nodeType="withEffect">
                                  <p:stCondLst>
                                    <p:cond delay="40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700"/>
                                        <p:tgtEl>
                                          <p:spTgt spid="24"/>
                                        </p:tgtEl>
                                      </p:cBhvr>
                                    </p:animEffect>
                                  </p:childTnLst>
                                </p:cTn>
                              </p:par>
                              <p:par>
                                <p:cTn id="11" presetID="0" presetClass="path" presetSubtype="0" accel="50000" decel="50000" fill="hold" grpId="2" nodeType="withEffect">
                                  <p:stCondLst>
                                    <p:cond delay="400"/>
                                  </p:stCondLst>
                                  <p:childTnLst>
                                    <p:animMotion origin="layout" path="M 0 0 L -0.03072 0.00139 L -0.04791 0.00209 L -0.08593 -0.04514 " pathEditMode="relative" ptsTypes="AAAA">
                                      <p:cBhvr>
                                        <p:cTn id="12" dur="2000" spd="-100000" fill="hold"/>
                                        <p:tgtEl>
                                          <p:spTgt spid="24"/>
                                        </p:tgtEl>
                                        <p:attrNameLst>
                                          <p:attrName>ppt_x</p:attrName>
                                          <p:attrName>ppt_y</p:attrName>
                                        </p:attrNameLst>
                                      </p:cBhvr>
                                    </p:animMotion>
                                  </p:childTnLst>
                                </p:cTn>
                              </p:par>
                              <p:par>
                                <p:cTn id="13" presetID="10" presetClass="entr" presetSubtype="0" fill="hold" grpId="1" nodeType="withEffect">
                                  <p:stCondLst>
                                    <p:cond delay="1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700"/>
                                        <p:tgtEl>
                                          <p:spTgt spid="28"/>
                                        </p:tgtEl>
                                      </p:cBhvr>
                                    </p:animEffect>
                                  </p:childTnLst>
                                </p:cTn>
                              </p:par>
                              <p:par>
                                <p:cTn id="16" presetID="0" presetClass="path" presetSubtype="0" accel="50000" decel="50000" fill="hold" grpId="2" nodeType="withEffect">
                                  <p:stCondLst>
                                    <p:cond delay="100"/>
                                  </p:stCondLst>
                                  <p:childTnLst>
                                    <p:animMotion origin="layout" path="M 0 0 L -0.02084 0.02153 L -0.04479 0.02987 L -0.06042 0.02639 L -0.10365 -0.02222 " pathEditMode="relative" ptsTypes="AAAAA">
                                      <p:cBhvr>
                                        <p:cTn id="17" dur="1700" spd="-100000" fill="hold"/>
                                        <p:tgtEl>
                                          <p:spTgt spid="28"/>
                                        </p:tgtEl>
                                        <p:attrNameLst>
                                          <p:attrName>ppt_x</p:attrName>
                                          <p:attrName>ppt_y</p:attrName>
                                        </p:attrNameLst>
                                      </p:cBhvr>
                                    </p:animMotion>
                                  </p:childTnLst>
                                </p:cTn>
                              </p:par>
                              <p:par>
                                <p:cTn id="18" presetID="10" presetClass="entr" presetSubtype="0" fill="hold" grpId="1" nodeType="withEffect">
                                  <p:stCondLst>
                                    <p:cond delay="50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700"/>
                                        <p:tgtEl>
                                          <p:spTgt spid="31"/>
                                        </p:tgtEl>
                                      </p:cBhvr>
                                    </p:animEffect>
                                  </p:childTnLst>
                                </p:cTn>
                              </p:par>
                              <p:par>
                                <p:cTn id="21" presetID="0" presetClass="path" presetSubtype="0" accel="50000" decel="50000" fill="hold" grpId="2" nodeType="withEffect">
                                  <p:stCondLst>
                                    <p:cond delay="500"/>
                                  </p:stCondLst>
                                  <p:childTnLst>
                                    <p:animMotion origin="layout" path="M 0 0 L -0.02709 0.02153 L -0.0448 0.025 L -0.06719 0.02431 L -0.0875 0.03681 L -0.11771 0.00695 L -0.14271 -0.01527 " pathEditMode="relative" ptsTypes="AAAAAAA">
                                      <p:cBhvr>
                                        <p:cTn id="22" dur="2000" spd="-100000" fill="hold"/>
                                        <p:tgtEl>
                                          <p:spTgt spid="31"/>
                                        </p:tgtEl>
                                        <p:attrNameLst>
                                          <p:attrName>ppt_x</p:attrName>
                                          <p:attrName>ppt_y</p:attrName>
                                        </p:attrNameLst>
                                      </p:cBhvr>
                                    </p:animMotion>
                                  </p:childTnLst>
                                </p:cTn>
                              </p:par>
                              <p:par>
                                <p:cTn id="23" presetID="10" presetClass="entr" presetSubtype="0" fill="hold" grpId="1"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1100"/>
                                        <p:tgtEl>
                                          <p:spTgt spid="32"/>
                                        </p:tgtEl>
                                      </p:cBhvr>
                                    </p:animEffect>
                                  </p:childTnLst>
                                </p:cTn>
                              </p:par>
                              <p:par>
                                <p:cTn id="26" presetID="0" presetClass="path" presetSubtype="0" accel="50000" decel="50000" fill="hold" grpId="2" nodeType="withEffect">
                                  <p:stCondLst>
                                    <p:cond delay="200"/>
                                  </p:stCondLst>
                                  <p:childTnLst>
                                    <p:animMotion origin="layout" path="M 0 0 L -0.0401 -0.01389 L -0.06979 -0.00834 L -0.11927 -0.05695 " pathEditMode="relative" ptsTypes="AAAA">
                                      <p:cBhvr>
                                        <p:cTn id="27" dur="2000" spd="-100000" fill="hold"/>
                                        <p:tgtEl>
                                          <p:spTgt spid="32"/>
                                        </p:tgtEl>
                                        <p:attrNameLst>
                                          <p:attrName>ppt_x</p:attrName>
                                          <p:attrName>ppt_y</p:attrName>
                                        </p:attrNameLst>
                                      </p:cBhvr>
                                    </p:animMotion>
                                  </p:childTnLst>
                                </p:cTn>
                              </p:par>
                              <p:par>
                                <p:cTn id="28" presetID="10" presetClass="entr" presetSubtype="0" fill="hold" grpId="1" nodeType="withEffect">
                                  <p:stCondLst>
                                    <p:cond delay="20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600"/>
                                        <p:tgtEl>
                                          <p:spTgt spid="33"/>
                                        </p:tgtEl>
                                      </p:cBhvr>
                                    </p:animEffect>
                                  </p:childTnLst>
                                </p:cTn>
                              </p:par>
                              <p:par>
                                <p:cTn id="31" presetID="0" presetClass="path" presetSubtype="0" accel="50000" decel="50000" fill="hold" grpId="2" nodeType="withEffect">
                                  <p:stCondLst>
                                    <p:cond delay="200"/>
                                  </p:stCondLst>
                                  <p:childTnLst>
                                    <p:animMotion origin="layout" path="M 0 0 L -0.03177 -0.00208 L -0.04635 -0.01111 L -0.05989 -0.00347 L -0.08177 0.0007 L -0.09739 -0.00139 L -0.1375 -0.03541 " pathEditMode="relative" ptsTypes="AAAAAAA">
                                      <p:cBhvr>
                                        <p:cTn id="32" dur="1400" spd="-100000" fill="hold"/>
                                        <p:tgtEl>
                                          <p:spTgt spid="33"/>
                                        </p:tgtEl>
                                        <p:attrNameLst>
                                          <p:attrName>ppt_x</p:attrName>
                                          <p:attrName>ppt_y</p:attrName>
                                        </p:attrNameLst>
                                      </p:cBhvr>
                                    </p:animMotion>
                                  </p:childTnLst>
                                </p:cTn>
                              </p:par>
                              <p:par>
                                <p:cTn id="33" presetID="10" presetClass="entr" presetSubtype="0" fill="hold" grpId="1" nodeType="withEffect">
                                  <p:stCondLst>
                                    <p:cond delay="40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600"/>
                                        <p:tgtEl>
                                          <p:spTgt spid="34"/>
                                        </p:tgtEl>
                                      </p:cBhvr>
                                    </p:animEffect>
                                  </p:childTnLst>
                                </p:cTn>
                              </p:par>
                              <p:par>
                                <p:cTn id="36" presetID="0" presetClass="path" presetSubtype="0" accel="50000" decel="50000" fill="hold" grpId="2" nodeType="withEffect">
                                  <p:stCondLst>
                                    <p:cond delay="500"/>
                                  </p:stCondLst>
                                  <p:childTnLst>
                                    <p:animMotion origin="layout" path="M 0 0 L -0.0323 -0.01528 L -0.06042 -0.01944 L -0.08907 -0.01944 L -0.10886 -0.01319 L -0.17032 -0.07778 " pathEditMode="relative" ptsTypes="AAAAAA">
                                      <p:cBhvr>
                                        <p:cTn id="37" dur="2000" spd="-100000" fill="hold"/>
                                        <p:tgtEl>
                                          <p:spTgt spid="34"/>
                                        </p:tgtEl>
                                        <p:attrNameLst>
                                          <p:attrName>ppt_x</p:attrName>
                                          <p:attrName>ppt_y</p:attrName>
                                        </p:attrNameLst>
                                      </p:cBhvr>
                                    </p:animMotion>
                                  </p:childTnLst>
                                </p:cTn>
                              </p:par>
                              <p:par>
                                <p:cTn id="38" presetID="10" presetClass="entr" presetSubtype="0" fill="hold" grpId="1" nodeType="withEffect">
                                  <p:stCondLst>
                                    <p:cond delay="4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600"/>
                                        <p:tgtEl>
                                          <p:spTgt spid="37"/>
                                        </p:tgtEl>
                                      </p:cBhvr>
                                    </p:animEffect>
                                  </p:childTnLst>
                                </p:cTn>
                              </p:par>
                              <p:par>
                                <p:cTn id="41" presetID="0" presetClass="path" presetSubtype="0" accel="50000" decel="50000" fill="hold" grpId="2" nodeType="withEffect">
                                  <p:stCondLst>
                                    <p:cond delay="400"/>
                                  </p:stCondLst>
                                  <p:childTnLst>
                                    <p:animMotion origin="layout" path="M 0 0 L -0.02083 0.01319 L -0.03385 0.01458 L -0.05312 0.01597 L -0.0677 0.0243 L -0.12187 -0.04028 " pathEditMode="relative" ptsTypes="AAAAAA">
                                      <p:cBhvr>
                                        <p:cTn id="42" dur="2000" spd="-100000" fill="hold"/>
                                        <p:tgtEl>
                                          <p:spTgt spid="37"/>
                                        </p:tgtEl>
                                        <p:attrNameLst>
                                          <p:attrName>ppt_x</p:attrName>
                                          <p:attrName>ppt_y</p:attrName>
                                        </p:attrNameLst>
                                      </p:cBhvr>
                                    </p:animMotion>
                                  </p:childTnLst>
                                </p:cTn>
                              </p:par>
                              <p:par>
                                <p:cTn id="43" presetID="47"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380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ppt_w</p:attrName>
                                        </p:attrNameLst>
                                      </p:cBhvr>
                                      <p:tavLst>
                                        <p:tav tm="0">
                                          <p:val>
                                            <p:fltVal val="0"/>
                                          </p:val>
                                        </p:tav>
                                        <p:tav tm="100000">
                                          <p:val>
                                            <p:strVal val="#ppt_w"/>
                                          </p:val>
                                        </p:tav>
                                      </p:tavLst>
                                    </p:anim>
                                    <p:anim calcmode="lin" valueType="num">
                                      <p:cBhvr>
                                        <p:cTn id="53" dur="1000" fill="hold"/>
                                        <p:tgtEl>
                                          <p:spTgt spid="5"/>
                                        </p:tgtEl>
                                        <p:attrNameLst>
                                          <p:attrName>ppt_h</p:attrName>
                                        </p:attrNameLst>
                                      </p:cBhvr>
                                      <p:tavLst>
                                        <p:tav tm="0">
                                          <p:val>
                                            <p:fltVal val="0"/>
                                          </p:val>
                                        </p:tav>
                                        <p:tav tm="100000">
                                          <p:val>
                                            <p:strVal val="#ppt_h"/>
                                          </p:val>
                                        </p:tav>
                                      </p:tavLst>
                                    </p:anim>
                                    <p:animEffect transition="in" filter="fade">
                                      <p:cBhvr>
                                        <p:cTn id="54" dur="1000"/>
                                        <p:tgtEl>
                                          <p:spTgt spid="5"/>
                                        </p:tgtEl>
                                      </p:cBhvr>
                                    </p:animEffect>
                                  </p:childTnLst>
                                </p:cTn>
                              </p:par>
                              <p:par>
                                <p:cTn id="55" presetID="53" presetClass="entr" presetSubtype="0" fill="hold" nodeType="withEffect">
                                  <p:stCondLst>
                                    <p:cond delay="3800"/>
                                  </p:stCondLst>
                                  <p:childTnLst>
                                    <p:set>
                                      <p:cBhvr>
                                        <p:cTn id="56" dur="1" fill="hold">
                                          <p:stCondLst>
                                            <p:cond delay="0"/>
                                          </p:stCondLst>
                                        </p:cTn>
                                        <p:tgtEl>
                                          <p:spTgt spid="6"/>
                                        </p:tgtEl>
                                        <p:attrNameLst>
                                          <p:attrName>style.visibility</p:attrName>
                                        </p:attrNameLst>
                                      </p:cBhvr>
                                      <p:to>
                                        <p:strVal val="visible"/>
                                      </p:to>
                                    </p:set>
                                    <p:anim calcmode="lin" valueType="num">
                                      <p:cBhvr>
                                        <p:cTn id="57" dur="1000" fill="hold"/>
                                        <p:tgtEl>
                                          <p:spTgt spid="6"/>
                                        </p:tgtEl>
                                        <p:attrNameLst>
                                          <p:attrName>ppt_w</p:attrName>
                                        </p:attrNameLst>
                                      </p:cBhvr>
                                      <p:tavLst>
                                        <p:tav tm="0">
                                          <p:val>
                                            <p:fltVal val="0"/>
                                          </p:val>
                                        </p:tav>
                                        <p:tav tm="100000">
                                          <p:val>
                                            <p:strVal val="#ppt_w"/>
                                          </p:val>
                                        </p:tav>
                                      </p:tavLst>
                                    </p:anim>
                                    <p:anim calcmode="lin" valueType="num">
                                      <p:cBhvr>
                                        <p:cTn id="58" dur="1000" fill="hold"/>
                                        <p:tgtEl>
                                          <p:spTgt spid="6"/>
                                        </p:tgtEl>
                                        <p:attrNameLst>
                                          <p:attrName>ppt_h</p:attrName>
                                        </p:attrNameLst>
                                      </p:cBhvr>
                                      <p:tavLst>
                                        <p:tav tm="0">
                                          <p:val>
                                            <p:fltVal val="0"/>
                                          </p:val>
                                        </p:tav>
                                        <p:tav tm="100000">
                                          <p:val>
                                            <p:strVal val="#ppt_h"/>
                                          </p:val>
                                        </p:tav>
                                      </p:tavLst>
                                    </p:anim>
                                    <p:animEffect transition="in" filter="fade">
                                      <p:cBhvr>
                                        <p:cTn id="59" dur="1000"/>
                                        <p:tgtEl>
                                          <p:spTgt spid="6"/>
                                        </p:tgtEl>
                                      </p:cBhvr>
                                    </p:animEffect>
                                  </p:childTnLst>
                                </p:cTn>
                              </p:par>
                              <p:par>
                                <p:cTn id="60" presetID="18" presetClass="entr" presetSubtype="6" fill="hold" nodeType="withEffect">
                                  <p:stCondLst>
                                    <p:cond delay="1600"/>
                                  </p:stCondLst>
                                  <p:childTnLst>
                                    <p:set>
                                      <p:cBhvr>
                                        <p:cTn id="61" dur="1" fill="hold">
                                          <p:stCondLst>
                                            <p:cond delay="0"/>
                                          </p:stCondLst>
                                        </p:cTn>
                                        <p:tgtEl>
                                          <p:spTgt spid="40"/>
                                        </p:tgtEl>
                                        <p:attrNameLst>
                                          <p:attrName>style.visibility</p:attrName>
                                        </p:attrNameLst>
                                      </p:cBhvr>
                                      <p:to>
                                        <p:strVal val="visible"/>
                                      </p:to>
                                    </p:set>
                                    <p:animEffect transition="in" filter="strips(downRight)">
                                      <p:cBhvr>
                                        <p:cTn id="62" dur="3400"/>
                                        <p:tgtEl>
                                          <p:spTgt spid="40"/>
                                        </p:tgtEl>
                                      </p:cBhvr>
                                    </p:animEffect>
                                  </p:childTnLst>
                                </p:cTn>
                              </p:par>
                              <p:par>
                                <p:cTn id="63" presetID="18" presetClass="entr" presetSubtype="9" fill="hold" nodeType="withEffect">
                                  <p:stCondLst>
                                    <p:cond delay="5100"/>
                                  </p:stCondLst>
                                  <p:childTnLst>
                                    <p:set>
                                      <p:cBhvr>
                                        <p:cTn id="64" dur="1" fill="hold">
                                          <p:stCondLst>
                                            <p:cond delay="0"/>
                                          </p:stCondLst>
                                        </p:cTn>
                                        <p:tgtEl>
                                          <p:spTgt spid="42"/>
                                        </p:tgtEl>
                                        <p:attrNameLst>
                                          <p:attrName>style.visibility</p:attrName>
                                        </p:attrNameLst>
                                      </p:cBhvr>
                                      <p:to>
                                        <p:strVal val="visible"/>
                                      </p:to>
                                    </p:set>
                                    <p:animEffect transition="in" filter="strips(upLeft)">
                                      <p:cBhvr>
                                        <p:cTn id="65" dur="1300"/>
                                        <p:tgtEl>
                                          <p:spTgt spid="42"/>
                                        </p:tgtEl>
                                      </p:cBhvr>
                                    </p:animEffect>
                                  </p:childTnLst>
                                </p:cTn>
                              </p:par>
                              <p:par>
                                <p:cTn id="66" presetID="18" presetClass="entr" presetSubtype="6" fill="hold" nodeType="withEffect">
                                  <p:stCondLst>
                                    <p:cond delay="5300"/>
                                  </p:stCondLst>
                                  <p:childTnLst>
                                    <p:set>
                                      <p:cBhvr>
                                        <p:cTn id="67" dur="1" fill="hold">
                                          <p:stCondLst>
                                            <p:cond delay="0"/>
                                          </p:stCondLst>
                                        </p:cTn>
                                        <p:tgtEl>
                                          <p:spTgt spid="44"/>
                                        </p:tgtEl>
                                        <p:attrNameLst>
                                          <p:attrName>style.visibility</p:attrName>
                                        </p:attrNameLst>
                                      </p:cBhvr>
                                      <p:to>
                                        <p:strVal val="visible"/>
                                      </p:to>
                                    </p:set>
                                    <p:animEffect transition="in" filter="strips(downRight)">
                                      <p:cBhvr>
                                        <p:cTn id="68" dur="1900"/>
                                        <p:tgtEl>
                                          <p:spTgt spid="44"/>
                                        </p:tgtEl>
                                      </p:cBhvr>
                                    </p:animEffect>
                                  </p:childTnLst>
                                </p:cTn>
                              </p:par>
                              <p:par>
                                <p:cTn id="69" presetID="10" presetClass="exit" presetSubtype="0" fill="hold" grpId="3" nodeType="withEffect">
                                  <p:stCondLst>
                                    <p:cond delay="5400"/>
                                  </p:stCondLst>
                                  <p:childTnLst>
                                    <p:animEffect transition="out" filter="fade">
                                      <p:cBhvr>
                                        <p:cTn id="70" dur="2000"/>
                                        <p:tgtEl>
                                          <p:spTgt spid="34"/>
                                        </p:tgtEl>
                                      </p:cBhvr>
                                    </p:animEffect>
                                    <p:set>
                                      <p:cBhvr>
                                        <p:cTn id="71" dur="1" fill="hold">
                                          <p:stCondLst>
                                            <p:cond delay="1999"/>
                                          </p:stCondLst>
                                        </p:cTn>
                                        <p:tgtEl>
                                          <p:spTgt spid="34"/>
                                        </p:tgtEl>
                                        <p:attrNameLst>
                                          <p:attrName>style.visibility</p:attrName>
                                        </p:attrNameLst>
                                      </p:cBhvr>
                                      <p:to>
                                        <p:strVal val="hidden"/>
                                      </p:to>
                                    </p:set>
                                  </p:childTnLst>
                                </p:cTn>
                              </p:par>
                              <p:par>
                                <p:cTn id="72" presetID="0" presetClass="path" presetSubtype="0" accel="50000" decel="50000" fill="hold" grpId="0" nodeType="withEffect">
                                  <p:stCondLst>
                                    <p:cond delay="0"/>
                                  </p:stCondLst>
                                  <p:childTnLst>
                                    <p:animMotion origin="layout" path="M -1.94444E-6 -1.11111E-6 L 0.05816 0.02708 L 0.09393 0.06065 L 0.13004 0.07986 L 0.15035 0.11111 L 0.18004 0.09097 L 0.22743 0.10833 L 0.18889 0.12639 " pathEditMode="relative" rAng="0" ptsTypes="AAAAAAAA">
                                      <p:cBhvr>
                                        <p:cTn id="73" dur="7300" fill="hold"/>
                                        <p:tgtEl>
                                          <p:spTgt spid="24"/>
                                        </p:tgtEl>
                                        <p:attrNameLst>
                                          <p:attrName>ppt_x</p:attrName>
                                          <p:attrName>ppt_y</p:attrName>
                                        </p:attrNameLst>
                                      </p:cBhvr>
                                      <p:rCtr x="11400" y="6300"/>
                                    </p:animMotion>
                                  </p:childTnLst>
                                </p:cTn>
                              </p:par>
                              <p:par>
                                <p:cTn id="74" presetID="10" presetClass="exit" presetSubtype="0" fill="hold" grpId="3" nodeType="withEffect">
                                  <p:stCondLst>
                                    <p:cond delay="5900"/>
                                  </p:stCondLst>
                                  <p:childTnLst>
                                    <p:animEffect transition="out" filter="fade">
                                      <p:cBhvr>
                                        <p:cTn id="75" dur="1500"/>
                                        <p:tgtEl>
                                          <p:spTgt spid="24"/>
                                        </p:tgtEl>
                                      </p:cBhvr>
                                    </p:animEffect>
                                    <p:set>
                                      <p:cBhvr>
                                        <p:cTn id="76" dur="1" fill="hold">
                                          <p:stCondLst>
                                            <p:cond delay="1499"/>
                                          </p:stCondLst>
                                        </p:cTn>
                                        <p:tgtEl>
                                          <p:spTgt spid="24"/>
                                        </p:tgtEl>
                                        <p:attrNameLst>
                                          <p:attrName>style.visibility</p:attrName>
                                        </p:attrNameLst>
                                      </p:cBhvr>
                                      <p:to>
                                        <p:strVal val="hidden"/>
                                      </p:to>
                                    </p:set>
                                  </p:childTnLst>
                                </p:cTn>
                              </p:par>
                              <p:par>
                                <p:cTn id="77" presetID="0" presetClass="path" presetSubtype="0" accel="50000" decel="50000" fill="hold" grpId="0" nodeType="withEffect">
                                  <p:stCondLst>
                                    <p:cond delay="0"/>
                                  </p:stCondLst>
                                  <p:childTnLst>
                                    <p:animMotion origin="layout" path="M 0 -2.96296E-6 L 0.05816 0.02709 L 0.08472 0.09838 L 0.11667 0.10926 L 0.16927 0.12107 L 0.21302 0.12662 L 0.20885 0.14746 L 0.14115 0.18287 " pathEditMode="relative" rAng="0" ptsTypes="AAAAAAAA">
                                      <p:cBhvr>
                                        <p:cTn id="78" dur="5700" fill="hold"/>
                                        <p:tgtEl>
                                          <p:spTgt spid="28"/>
                                        </p:tgtEl>
                                        <p:attrNameLst>
                                          <p:attrName>ppt_x</p:attrName>
                                          <p:attrName>ppt_y</p:attrName>
                                        </p:attrNameLst>
                                      </p:cBhvr>
                                      <p:rCtr x="10600" y="9100"/>
                                    </p:animMotion>
                                  </p:childTnLst>
                                </p:cTn>
                              </p:par>
                              <p:par>
                                <p:cTn id="79" presetID="10" presetClass="exit" presetSubtype="0" fill="hold" grpId="3" nodeType="withEffect">
                                  <p:stCondLst>
                                    <p:cond delay="5000"/>
                                  </p:stCondLst>
                                  <p:childTnLst>
                                    <p:animEffect transition="out" filter="fade">
                                      <p:cBhvr>
                                        <p:cTn id="80" dur="800"/>
                                        <p:tgtEl>
                                          <p:spTgt spid="28"/>
                                        </p:tgtEl>
                                      </p:cBhvr>
                                    </p:animEffect>
                                    <p:set>
                                      <p:cBhvr>
                                        <p:cTn id="81" dur="1" fill="hold">
                                          <p:stCondLst>
                                            <p:cond delay="799"/>
                                          </p:stCondLst>
                                        </p:cTn>
                                        <p:tgtEl>
                                          <p:spTgt spid="28"/>
                                        </p:tgtEl>
                                        <p:attrNameLst>
                                          <p:attrName>style.visibility</p:attrName>
                                        </p:attrNameLst>
                                      </p:cBhvr>
                                      <p:to>
                                        <p:strVal val="hidden"/>
                                      </p:to>
                                    </p:set>
                                  </p:childTnLst>
                                </p:cTn>
                              </p:par>
                              <p:par>
                                <p:cTn id="82" presetID="0" presetClass="path" presetSubtype="0" accel="50000" decel="50000" fill="hold" grpId="0" nodeType="withEffect">
                                  <p:stCondLst>
                                    <p:cond delay="0"/>
                                  </p:stCondLst>
                                  <p:childTnLst>
                                    <p:animMotion origin="layout" path="M -1.11111E-6 -4.81481E-6 L 0.04514 0.07477 L 0.08941 0.10811 L 0.1441 0.12061 L 0.18212 0.13936 L 0.11441 0.17616 L 0.11024 0.21922 L 0.11806 0.28172 " pathEditMode="relative" rAng="0" ptsTypes="AAAAAAAA">
                                      <p:cBhvr>
                                        <p:cTn id="83" dur="6400" fill="hold"/>
                                        <p:tgtEl>
                                          <p:spTgt spid="31"/>
                                        </p:tgtEl>
                                        <p:attrNameLst>
                                          <p:attrName>ppt_x</p:attrName>
                                          <p:attrName>ppt_y</p:attrName>
                                        </p:attrNameLst>
                                      </p:cBhvr>
                                      <p:rCtr x="9100" y="14100"/>
                                    </p:animMotion>
                                  </p:childTnLst>
                                </p:cTn>
                              </p:par>
                              <p:par>
                                <p:cTn id="84" presetID="10" presetClass="exit" presetSubtype="0" fill="hold" grpId="3" nodeType="withEffect">
                                  <p:stCondLst>
                                    <p:cond delay="5200"/>
                                  </p:stCondLst>
                                  <p:childTnLst>
                                    <p:animEffect transition="out" filter="fade">
                                      <p:cBhvr>
                                        <p:cTn id="85" dur="1300"/>
                                        <p:tgtEl>
                                          <p:spTgt spid="31"/>
                                        </p:tgtEl>
                                      </p:cBhvr>
                                    </p:animEffect>
                                    <p:set>
                                      <p:cBhvr>
                                        <p:cTn id="86" dur="1" fill="hold">
                                          <p:stCondLst>
                                            <p:cond delay="1299"/>
                                          </p:stCondLst>
                                        </p:cTn>
                                        <p:tgtEl>
                                          <p:spTgt spid="31"/>
                                        </p:tgtEl>
                                        <p:attrNameLst>
                                          <p:attrName>style.visibility</p:attrName>
                                        </p:attrNameLst>
                                      </p:cBhvr>
                                      <p:to>
                                        <p:strVal val="hidden"/>
                                      </p:to>
                                    </p:set>
                                  </p:childTnLst>
                                </p:cTn>
                              </p:par>
                              <p:par>
                                <p:cTn id="87" presetID="0" presetClass="path" presetSubtype="0" accel="50000" decel="50000" fill="hold" grpId="0" nodeType="withEffect">
                                  <p:stCondLst>
                                    <p:cond delay="0"/>
                                  </p:stCondLst>
                                  <p:childTnLst>
                                    <p:animMotion origin="layout" path="M 4.72222E-6 -2.22222E-6 L 0.05816 0.02709 L 0.05868 0.05 L 0.10451 0.06945 L 0.12795 0.09861 L 0.16493 0.0875 L 0.20034 0.09584 L 0.1618 0.11736 L 0.12638 0.14931 L 0.12691 0.16667 " pathEditMode="relative" rAng="0" ptsTypes="AAAAAAAAAA">
                                      <p:cBhvr>
                                        <p:cTn id="88" dur="7100" fill="hold"/>
                                        <p:tgtEl>
                                          <p:spTgt spid="32"/>
                                        </p:tgtEl>
                                        <p:attrNameLst>
                                          <p:attrName>ppt_x</p:attrName>
                                          <p:attrName>ppt_y</p:attrName>
                                        </p:attrNameLst>
                                      </p:cBhvr>
                                      <p:rCtr x="10000" y="8300"/>
                                    </p:animMotion>
                                  </p:childTnLst>
                                </p:cTn>
                              </p:par>
                              <p:par>
                                <p:cTn id="89" presetID="10" presetClass="exit" presetSubtype="0" fill="hold" grpId="3" nodeType="withEffect">
                                  <p:stCondLst>
                                    <p:cond delay="5600"/>
                                  </p:stCondLst>
                                  <p:childTnLst>
                                    <p:animEffect transition="out" filter="fade">
                                      <p:cBhvr>
                                        <p:cTn id="90" dur="1500"/>
                                        <p:tgtEl>
                                          <p:spTgt spid="32"/>
                                        </p:tgtEl>
                                      </p:cBhvr>
                                    </p:animEffect>
                                    <p:set>
                                      <p:cBhvr>
                                        <p:cTn id="91" dur="1" fill="hold">
                                          <p:stCondLst>
                                            <p:cond delay="1499"/>
                                          </p:stCondLst>
                                        </p:cTn>
                                        <p:tgtEl>
                                          <p:spTgt spid="32"/>
                                        </p:tgtEl>
                                        <p:attrNameLst>
                                          <p:attrName>style.visibility</p:attrName>
                                        </p:attrNameLst>
                                      </p:cBhvr>
                                      <p:to>
                                        <p:strVal val="hidden"/>
                                      </p:to>
                                    </p:set>
                                  </p:childTnLst>
                                </p:cTn>
                              </p:par>
                              <p:par>
                                <p:cTn id="92" presetID="0" presetClass="path" presetSubtype="0" accel="50000" decel="50000" fill="hold" grpId="0" nodeType="withEffect">
                                  <p:stCondLst>
                                    <p:cond delay="0"/>
                                  </p:stCondLst>
                                  <p:childTnLst>
                                    <p:animMotion origin="layout" path="M 3.33333E-6 3.33333E-6 L 0.0375 0.04004 L 0.08177 0.07847 L 0.09583 0.11041 L 0.12239 0.08194 L 0.14218 0.09861 L 0.17448 0.10277 L 0.13698 0.12361 L 0.13125 0.14236 L 0.10833 0.14791 L 0.10052 0.1743 " pathEditMode="relative" rAng="0" ptsTypes="AAAAAAAAAAA">
                                      <p:cBhvr>
                                        <p:cTn id="93" dur="6500" fill="hold"/>
                                        <p:tgtEl>
                                          <p:spTgt spid="33"/>
                                        </p:tgtEl>
                                        <p:attrNameLst>
                                          <p:attrName>ppt_x</p:attrName>
                                          <p:attrName>ppt_y</p:attrName>
                                        </p:attrNameLst>
                                      </p:cBhvr>
                                      <p:rCtr x="8700" y="8700"/>
                                    </p:animMotion>
                                  </p:childTnLst>
                                </p:cTn>
                              </p:par>
                              <p:par>
                                <p:cTn id="94" presetID="10" presetClass="exit" presetSubtype="0" fill="hold" grpId="3" nodeType="withEffect">
                                  <p:stCondLst>
                                    <p:cond delay="5400"/>
                                  </p:stCondLst>
                                  <p:childTnLst>
                                    <p:animEffect transition="out" filter="fade">
                                      <p:cBhvr>
                                        <p:cTn id="95" dur="1100"/>
                                        <p:tgtEl>
                                          <p:spTgt spid="33"/>
                                        </p:tgtEl>
                                      </p:cBhvr>
                                    </p:animEffect>
                                    <p:set>
                                      <p:cBhvr>
                                        <p:cTn id="96" dur="1" fill="hold">
                                          <p:stCondLst>
                                            <p:cond delay="1099"/>
                                          </p:stCondLst>
                                        </p:cTn>
                                        <p:tgtEl>
                                          <p:spTgt spid="33"/>
                                        </p:tgtEl>
                                        <p:attrNameLst>
                                          <p:attrName>style.visibility</p:attrName>
                                        </p:attrNameLst>
                                      </p:cBhvr>
                                      <p:to>
                                        <p:strVal val="hidden"/>
                                      </p:to>
                                    </p:set>
                                  </p:childTnLst>
                                </p:cTn>
                              </p:par>
                              <p:par>
                                <p:cTn id="97" presetID="0" presetClass="path" presetSubtype="0" accel="50000" decel="50000" fill="hold" grpId="0" nodeType="withEffect">
                                  <p:stCondLst>
                                    <p:cond delay="0"/>
                                  </p:stCondLst>
                                  <p:childTnLst>
                                    <p:animMotion origin="layout" path="M -2.22222E-6 7.40741E-7 L 0.0257 0.04167 L 0.08577 0.08287 L 0.11406 0.06273 L 0.16493 0.07616 L 0.16563 0.10949 L 0.13611 0.12338 L 0.09861 0.17268 L 0.09184 0.20463 L 0.09913 0.27268 L 0.09705 0.32407 L 0.09809 0.41991 " pathEditMode="relative" rAng="0" ptsTypes="AAAAAAAAAAAA">
                                      <p:cBhvr>
                                        <p:cTn id="98" dur="6900" fill="hold"/>
                                        <p:tgtEl>
                                          <p:spTgt spid="34"/>
                                        </p:tgtEl>
                                        <p:attrNameLst>
                                          <p:attrName>ppt_x</p:attrName>
                                          <p:attrName>ppt_y</p:attrName>
                                        </p:attrNameLst>
                                      </p:cBhvr>
                                      <p:rCtr x="8300" y="21000"/>
                                    </p:animMotion>
                                  </p:childTnLst>
                                </p:cTn>
                              </p:par>
                              <p:par>
                                <p:cTn id="99" presetID="0" presetClass="path" presetSubtype="0" accel="50000" decel="50000" fill="hold" grpId="0" nodeType="withEffect">
                                  <p:stCondLst>
                                    <p:cond delay="0"/>
                                  </p:stCondLst>
                                  <p:childTnLst>
                                    <p:animMotion origin="layout" path="M 3.33333E-6 0 L 0.05208 0.03819 L 0.05625 0.06134 L 0.10468 0.09722 L 0.10833 0.12639 L 0.14271 0.09444 L 0.16354 0.11806 L 0.19271 0.13125 L 0.15729 0.14792 L 0.12604 0.175 L 0.12396 0.20903 " pathEditMode="relative" rAng="0" ptsTypes="AAAAAAAAAAA">
                                      <p:cBhvr>
                                        <p:cTn id="100" dur="7200" fill="hold"/>
                                        <p:tgtEl>
                                          <p:spTgt spid="37"/>
                                        </p:tgtEl>
                                        <p:attrNameLst>
                                          <p:attrName>ppt_x</p:attrName>
                                          <p:attrName>ppt_y</p:attrName>
                                        </p:attrNameLst>
                                      </p:cBhvr>
                                      <p:rCtr x="9600" y="10400"/>
                                    </p:animMotion>
                                  </p:childTnLst>
                                </p:cTn>
                              </p:par>
                              <p:par>
                                <p:cTn id="101" presetID="10" presetClass="exit" presetSubtype="0" fill="hold" grpId="3" nodeType="withEffect">
                                  <p:stCondLst>
                                    <p:cond delay="5800"/>
                                  </p:stCondLst>
                                  <p:childTnLst>
                                    <p:animEffect transition="out" filter="fade">
                                      <p:cBhvr>
                                        <p:cTn id="102" dur="1400"/>
                                        <p:tgtEl>
                                          <p:spTgt spid="37"/>
                                        </p:tgtEl>
                                      </p:cBhvr>
                                    </p:animEffect>
                                    <p:set>
                                      <p:cBhvr>
                                        <p:cTn id="103" dur="1" fill="hold">
                                          <p:stCondLst>
                                            <p:cond delay="1399"/>
                                          </p:stCondLst>
                                        </p:cTn>
                                        <p:tgtEl>
                                          <p:spTgt spid="37"/>
                                        </p:tgtEl>
                                        <p:attrNameLst>
                                          <p:attrName>style.visibility</p:attrName>
                                        </p:attrNameLst>
                                      </p:cBhvr>
                                      <p:to>
                                        <p:strVal val="hidden"/>
                                      </p:to>
                                    </p:set>
                                  </p:childTnLst>
                                </p:cTn>
                              </p:par>
                              <p:par>
                                <p:cTn id="104" presetID="10" presetClass="entr" presetSubtype="0" fill="hold" grpId="0" nodeType="withEffect">
                                  <p:stCondLst>
                                    <p:cond delay="370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100"/>
                                        <p:tgtEl>
                                          <p:spTgt spid="27"/>
                                        </p:tgtEl>
                                      </p:cBhvr>
                                    </p:animEffect>
                                  </p:childTnLst>
                                </p:cTn>
                              </p:par>
                              <p:par>
                                <p:cTn id="107" presetID="10" presetClass="entr" presetSubtype="0" fill="hold" grpId="0" nodeType="withEffect">
                                  <p:stCondLst>
                                    <p:cond delay="43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800"/>
                                        <p:tgtEl>
                                          <p:spTgt spid="30"/>
                                        </p:tgtEl>
                                      </p:cBhvr>
                                    </p:animEffect>
                                  </p:childTnLst>
                                </p:cTn>
                              </p:par>
                              <p:par>
                                <p:cTn id="110" presetID="53" presetClass="entr" presetSubtype="0" fill="hold" nodeType="withEffect">
                                  <p:stCondLst>
                                    <p:cond delay="3600"/>
                                  </p:stCondLst>
                                  <p:childTnLst>
                                    <p:set>
                                      <p:cBhvr>
                                        <p:cTn id="111" dur="1" fill="hold">
                                          <p:stCondLst>
                                            <p:cond delay="0"/>
                                          </p:stCondLst>
                                        </p:cTn>
                                        <p:tgtEl>
                                          <p:spTgt spid="8"/>
                                        </p:tgtEl>
                                        <p:attrNameLst>
                                          <p:attrName>style.visibility</p:attrName>
                                        </p:attrNameLst>
                                      </p:cBhvr>
                                      <p:to>
                                        <p:strVal val="visible"/>
                                      </p:to>
                                    </p:set>
                                    <p:anim calcmode="lin" valueType="num">
                                      <p:cBhvr>
                                        <p:cTn id="112" dur="2000" fill="hold"/>
                                        <p:tgtEl>
                                          <p:spTgt spid="8"/>
                                        </p:tgtEl>
                                        <p:attrNameLst>
                                          <p:attrName>ppt_w</p:attrName>
                                        </p:attrNameLst>
                                      </p:cBhvr>
                                      <p:tavLst>
                                        <p:tav tm="0">
                                          <p:val>
                                            <p:fltVal val="0"/>
                                          </p:val>
                                        </p:tav>
                                        <p:tav tm="100000">
                                          <p:val>
                                            <p:strVal val="#ppt_w"/>
                                          </p:val>
                                        </p:tav>
                                      </p:tavLst>
                                    </p:anim>
                                    <p:anim calcmode="lin" valueType="num">
                                      <p:cBhvr>
                                        <p:cTn id="113" dur="2000" fill="hold"/>
                                        <p:tgtEl>
                                          <p:spTgt spid="8"/>
                                        </p:tgtEl>
                                        <p:attrNameLst>
                                          <p:attrName>ppt_h</p:attrName>
                                        </p:attrNameLst>
                                      </p:cBhvr>
                                      <p:tavLst>
                                        <p:tav tm="0">
                                          <p:val>
                                            <p:fltVal val="0"/>
                                          </p:val>
                                        </p:tav>
                                        <p:tav tm="100000">
                                          <p:val>
                                            <p:strVal val="#ppt_h"/>
                                          </p:val>
                                        </p:tav>
                                      </p:tavLst>
                                    </p:anim>
                                    <p:animEffect transition="in" filter="fade">
                                      <p:cBhvr>
                                        <p:cTn id="114" dur="2000"/>
                                        <p:tgtEl>
                                          <p:spTgt spid="8"/>
                                        </p:tgtEl>
                                      </p:cBhvr>
                                    </p:animEffect>
                                  </p:childTnLst>
                                </p:cTn>
                              </p:par>
                              <p:par>
                                <p:cTn id="115" presetID="53" presetClass="entr" presetSubtype="0" fill="hold" nodeType="withEffect">
                                  <p:stCondLst>
                                    <p:cond delay="3600"/>
                                  </p:stCondLst>
                                  <p:childTnLst>
                                    <p:set>
                                      <p:cBhvr>
                                        <p:cTn id="116" dur="1" fill="hold">
                                          <p:stCondLst>
                                            <p:cond delay="0"/>
                                          </p:stCondLst>
                                        </p:cTn>
                                        <p:tgtEl>
                                          <p:spTgt spid="7"/>
                                        </p:tgtEl>
                                        <p:attrNameLst>
                                          <p:attrName>style.visibility</p:attrName>
                                        </p:attrNameLst>
                                      </p:cBhvr>
                                      <p:to>
                                        <p:strVal val="visible"/>
                                      </p:to>
                                    </p:set>
                                    <p:anim calcmode="lin" valueType="num">
                                      <p:cBhvr>
                                        <p:cTn id="117" dur="2100" fill="hold"/>
                                        <p:tgtEl>
                                          <p:spTgt spid="7"/>
                                        </p:tgtEl>
                                        <p:attrNameLst>
                                          <p:attrName>ppt_w</p:attrName>
                                        </p:attrNameLst>
                                      </p:cBhvr>
                                      <p:tavLst>
                                        <p:tav tm="0">
                                          <p:val>
                                            <p:fltVal val="0"/>
                                          </p:val>
                                        </p:tav>
                                        <p:tav tm="100000">
                                          <p:val>
                                            <p:strVal val="#ppt_w"/>
                                          </p:val>
                                        </p:tav>
                                      </p:tavLst>
                                    </p:anim>
                                    <p:anim calcmode="lin" valueType="num">
                                      <p:cBhvr>
                                        <p:cTn id="118" dur="2100" fill="hold"/>
                                        <p:tgtEl>
                                          <p:spTgt spid="7"/>
                                        </p:tgtEl>
                                        <p:attrNameLst>
                                          <p:attrName>ppt_h</p:attrName>
                                        </p:attrNameLst>
                                      </p:cBhvr>
                                      <p:tavLst>
                                        <p:tav tm="0">
                                          <p:val>
                                            <p:fltVal val="0"/>
                                          </p:val>
                                        </p:tav>
                                        <p:tav tm="100000">
                                          <p:val>
                                            <p:strVal val="#ppt_h"/>
                                          </p:val>
                                        </p:tav>
                                      </p:tavLst>
                                    </p:anim>
                                    <p:animEffect transition="in" filter="fade">
                                      <p:cBhvr>
                                        <p:cTn id="119" dur="21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P spid="24" grpId="3" animBg="1"/>
      <p:bldP spid="28" grpId="0" animBg="1"/>
      <p:bldP spid="28" grpId="1" animBg="1"/>
      <p:bldP spid="28" grpId="2" animBg="1"/>
      <p:bldP spid="28" grpId="3" animBg="1"/>
      <p:bldP spid="31" grpId="0" animBg="1"/>
      <p:bldP spid="31" grpId="1" animBg="1"/>
      <p:bldP spid="31" grpId="2" animBg="1"/>
      <p:bldP spid="31" grpId="3" animBg="1"/>
      <p:bldP spid="32" grpId="0" animBg="1"/>
      <p:bldP spid="32" grpId="1" animBg="1"/>
      <p:bldP spid="32" grpId="2" animBg="1"/>
      <p:bldP spid="32" grpId="3" animBg="1"/>
      <p:bldP spid="33" grpId="0" animBg="1"/>
      <p:bldP spid="33" grpId="1" animBg="1"/>
      <p:bldP spid="33" grpId="2" animBg="1"/>
      <p:bldP spid="33" grpId="3" animBg="1"/>
      <p:bldP spid="34" grpId="0" animBg="1"/>
      <p:bldP spid="34" grpId="1" animBg="1"/>
      <p:bldP spid="34" grpId="2" animBg="1"/>
      <p:bldP spid="34" grpId="3" animBg="1"/>
      <p:bldP spid="37" grpId="0" animBg="1"/>
      <p:bldP spid="37" grpId="1" animBg="1"/>
      <p:bldP spid="37" grpId="2" animBg="1"/>
      <p:bldP spid="37" grpId="3" animBg="1"/>
      <p:bldP spid="27"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41" descr="Large.png"/>
          <p:cNvPicPr>
            <a:picLocks noChangeAspect="1"/>
          </p:cNvPicPr>
          <p:nvPr/>
        </p:nvPicPr>
        <p:blipFill>
          <a:blip r:embed="rId3" cstate="print"/>
          <a:srcRect/>
          <a:stretch>
            <a:fillRect/>
          </a:stretch>
        </p:blipFill>
        <p:spPr bwMode="auto">
          <a:xfrm>
            <a:off x="3135064" y="2308156"/>
            <a:ext cx="1028038" cy="1939850"/>
          </a:xfrm>
          <a:prstGeom prst="rect">
            <a:avLst/>
          </a:prstGeom>
          <a:noFill/>
          <a:ln w="9525">
            <a:noFill/>
            <a:miter lim="800000"/>
            <a:headEnd/>
            <a:tailEnd/>
          </a:ln>
        </p:spPr>
      </p:pic>
      <p:pic>
        <p:nvPicPr>
          <p:cNvPr id="54" name="Picture 9" descr="Glucose.png"/>
          <p:cNvPicPr>
            <a:picLocks noChangeAspect="1"/>
          </p:cNvPicPr>
          <p:nvPr/>
        </p:nvPicPr>
        <p:blipFill>
          <a:blip r:embed="rId4" cstate="print"/>
          <a:srcRect/>
          <a:stretch>
            <a:fillRect/>
          </a:stretch>
        </p:blipFill>
        <p:spPr bwMode="auto">
          <a:xfrm>
            <a:off x="1796404" y="1553695"/>
            <a:ext cx="5150271" cy="3241490"/>
          </a:xfrm>
          <a:prstGeom prst="rect">
            <a:avLst/>
          </a:prstGeom>
          <a:noFill/>
          <a:ln w="9525">
            <a:noFill/>
            <a:miter lim="800000"/>
            <a:headEnd/>
            <a:tailEnd/>
          </a:ln>
        </p:spPr>
      </p:pic>
      <p:pic>
        <p:nvPicPr>
          <p:cNvPr id="62" name="Picture 9" descr="Glucose.png"/>
          <p:cNvPicPr>
            <a:picLocks noChangeAspect="1"/>
          </p:cNvPicPr>
          <p:nvPr/>
        </p:nvPicPr>
        <p:blipFill rotWithShape="1">
          <a:blip r:embed="rId4" cstate="print">
            <a:duotone>
              <a:prstClr val="black"/>
              <a:schemeClr val="accent2">
                <a:tint val="45000"/>
                <a:satMod val="400000"/>
              </a:schemeClr>
            </a:duotone>
          </a:blip>
          <a:srcRect l="47728" t="-1" r="13686" b="-901"/>
          <a:stretch/>
        </p:blipFill>
        <p:spPr bwMode="auto">
          <a:xfrm>
            <a:off x="4254500" y="1553694"/>
            <a:ext cx="1987274" cy="3270760"/>
          </a:xfrm>
          <a:prstGeom prst="rect">
            <a:avLst/>
          </a:prstGeom>
          <a:noFill/>
          <a:ln w="9525">
            <a:noFill/>
            <a:miter lim="800000"/>
            <a:headEnd/>
            <a:tailEnd/>
          </a:ln>
        </p:spPr>
      </p:pic>
      <p:pic>
        <p:nvPicPr>
          <p:cNvPr id="63" name="Picture 9" descr="Glucose.png"/>
          <p:cNvPicPr>
            <a:picLocks noChangeAspect="1"/>
          </p:cNvPicPr>
          <p:nvPr/>
        </p:nvPicPr>
        <p:blipFill rotWithShape="1">
          <a:blip r:embed="rId4" cstate="print">
            <a:duotone>
              <a:prstClr val="black"/>
              <a:schemeClr val="accent2">
                <a:tint val="45000"/>
                <a:satMod val="400000"/>
              </a:schemeClr>
            </a:duotone>
          </a:blip>
          <a:srcRect l="27137" t="-1" r="52438" b="-901"/>
          <a:stretch/>
        </p:blipFill>
        <p:spPr bwMode="auto">
          <a:xfrm>
            <a:off x="3194053" y="1553694"/>
            <a:ext cx="1051947" cy="3270760"/>
          </a:xfrm>
          <a:prstGeom prst="rect">
            <a:avLst/>
          </a:prstGeom>
          <a:noFill/>
          <a:ln w="9525">
            <a:noFill/>
            <a:miter lim="800000"/>
            <a:headEnd/>
            <a:tailEnd/>
          </a:ln>
        </p:spPr>
      </p:pic>
      <p:pic>
        <p:nvPicPr>
          <p:cNvPr id="64" name="Picture 9" descr="Glucose.png"/>
          <p:cNvPicPr>
            <a:picLocks noChangeAspect="1"/>
          </p:cNvPicPr>
          <p:nvPr/>
        </p:nvPicPr>
        <p:blipFill rotWithShape="1">
          <a:blip r:embed="rId4" cstate="print">
            <a:duotone>
              <a:prstClr val="black"/>
              <a:schemeClr val="accent2">
                <a:tint val="45000"/>
                <a:satMod val="400000"/>
              </a:schemeClr>
            </a:duotone>
          </a:blip>
          <a:srcRect r="72862" b="72662"/>
          <a:stretch/>
        </p:blipFill>
        <p:spPr bwMode="auto">
          <a:xfrm>
            <a:off x="1796403" y="1553695"/>
            <a:ext cx="1397649" cy="886172"/>
          </a:xfrm>
          <a:prstGeom prst="rect">
            <a:avLst/>
          </a:prstGeom>
          <a:noFill/>
          <a:ln w="9525">
            <a:noFill/>
            <a:miter lim="800000"/>
            <a:headEnd/>
            <a:tailEnd/>
          </a:ln>
        </p:spPr>
      </p:pic>
      <p:pic>
        <p:nvPicPr>
          <p:cNvPr id="65" name="Picture 9" descr="Glucose.png"/>
          <p:cNvPicPr>
            <a:picLocks noChangeAspect="1"/>
          </p:cNvPicPr>
          <p:nvPr/>
        </p:nvPicPr>
        <p:blipFill rotWithShape="1">
          <a:blip r:embed="rId4" cstate="print">
            <a:duotone>
              <a:prstClr val="black"/>
              <a:schemeClr val="accent2">
                <a:tint val="45000"/>
                <a:satMod val="400000"/>
              </a:schemeClr>
            </a:duotone>
          </a:blip>
          <a:srcRect l="86504" t="-1" r="-1907" b="-901"/>
          <a:stretch/>
        </p:blipFill>
        <p:spPr bwMode="auto">
          <a:xfrm>
            <a:off x="6251581" y="1553694"/>
            <a:ext cx="793281" cy="3270760"/>
          </a:xfrm>
          <a:prstGeom prst="rect">
            <a:avLst/>
          </a:prstGeom>
          <a:noFill/>
          <a:ln w="9525">
            <a:noFill/>
            <a:miter lim="800000"/>
            <a:headEnd/>
            <a:tailEnd/>
          </a:ln>
        </p:spPr>
      </p:pic>
      <p:pic>
        <p:nvPicPr>
          <p:cNvPr id="379908" name="Picture 58" descr="Blood Tubes.png"/>
          <p:cNvPicPr>
            <a:picLocks noChangeAspect="1"/>
          </p:cNvPicPr>
          <p:nvPr/>
        </p:nvPicPr>
        <p:blipFill>
          <a:blip r:embed="rId5" cstate="print"/>
          <a:srcRect/>
          <a:stretch>
            <a:fillRect/>
          </a:stretch>
        </p:blipFill>
        <p:spPr bwMode="auto">
          <a:xfrm rot="-800787">
            <a:off x="1227600" y="1431001"/>
            <a:ext cx="970086" cy="741632"/>
          </a:xfrm>
          <a:prstGeom prst="rect">
            <a:avLst/>
          </a:prstGeom>
          <a:noFill/>
          <a:ln w="9525">
            <a:noFill/>
            <a:miter lim="800000"/>
            <a:headEnd/>
            <a:tailEnd/>
          </a:ln>
        </p:spPr>
      </p:pic>
      <p:sp>
        <p:nvSpPr>
          <p:cNvPr id="5" name="Content Placeholder 4"/>
          <p:cNvSpPr>
            <a:spLocks noGrp="1"/>
          </p:cNvSpPr>
          <p:nvPr>
            <p:ph type="body" sz="quarter" idx="13"/>
          </p:nvPr>
        </p:nvSpPr>
        <p:spPr/>
        <p:txBody>
          <a:bodyPr/>
          <a:lstStyle/>
          <a:p>
            <a:r>
              <a:rPr lang="en-GB" noProof="0" dirty="0" err="1"/>
              <a:t>Gerich</a:t>
            </a:r>
            <a:r>
              <a:rPr lang="en-GB" noProof="0" dirty="0"/>
              <a:t> JE. </a:t>
            </a:r>
            <a:r>
              <a:rPr lang="en-GB" i="1" noProof="0" dirty="0" err="1" smtClean="0"/>
              <a:t>Diabet</a:t>
            </a:r>
            <a:r>
              <a:rPr lang="en-GB" i="1" noProof="0" dirty="0" smtClean="0"/>
              <a:t> </a:t>
            </a:r>
            <a:r>
              <a:rPr lang="en-GB" i="1" noProof="0" dirty="0"/>
              <a:t>Med</a:t>
            </a:r>
            <a:r>
              <a:rPr lang="en-GB" noProof="0" dirty="0"/>
              <a:t>. </a:t>
            </a:r>
            <a:r>
              <a:rPr lang="en-GB" noProof="0" dirty="0" smtClean="0"/>
              <a:t>2010;27:136–142.</a:t>
            </a:r>
            <a:endParaRPr lang="en-GB" noProof="0" dirty="0"/>
          </a:p>
        </p:txBody>
      </p:sp>
      <p:sp>
        <p:nvSpPr>
          <p:cNvPr id="379912" name="Title 49"/>
          <p:cNvSpPr>
            <a:spLocks noGrp="1"/>
          </p:cNvSpPr>
          <p:nvPr>
            <p:ph type="title"/>
          </p:nvPr>
        </p:nvSpPr>
        <p:spPr/>
        <p:txBody>
          <a:bodyPr/>
          <a:lstStyle/>
          <a:p>
            <a:r>
              <a:rPr lang="en-GB" noProof="0" smtClean="0"/>
              <a:t>Renal glucose re-absorption in patients with hyperglycaemia</a:t>
            </a:r>
            <a:endParaRPr lang="en-GB" noProof="0"/>
          </a:p>
        </p:txBody>
      </p:sp>
      <p:sp>
        <p:nvSpPr>
          <p:cNvPr id="2" name="Slide Number Placeholder 1"/>
          <p:cNvSpPr>
            <a:spLocks noGrp="1"/>
          </p:cNvSpPr>
          <p:nvPr>
            <p:ph type="sldNum" sz="quarter" idx="12"/>
          </p:nvPr>
        </p:nvSpPr>
        <p:spPr/>
        <p:txBody>
          <a:bodyPr/>
          <a:lstStyle/>
          <a:p>
            <a:fld id="{F6F95BD5-C3FD-4E9B-9240-B27EACB3D069}" type="slidenum">
              <a:rPr lang="en-GB" smtClean="0">
                <a:solidFill>
                  <a:srgbClr val="4D4D4F">
                    <a:tint val="75000"/>
                  </a:srgbClr>
                </a:solidFill>
              </a:rPr>
              <a:pPr/>
              <a:t>21</a:t>
            </a:fld>
            <a:endParaRPr lang="en-GB">
              <a:solidFill>
                <a:srgbClr val="4D4D4F">
                  <a:tint val="75000"/>
                </a:srgbClr>
              </a:solidFill>
            </a:endParaRPr>
          </a:p>
        </p:txBody>
      </p:sp>
      <p:sp>
        <p:nvSpPr>
          <p:cNvPr id="4" name="Text Placeholder 3"/>
          <p:cNvSpPr>
            <a:spLocks noGrp="1"/>
          </p:cNvSpPr>
          <p:nvPr>
            <p:ph type="body" sz="quarter" idx="14"/>
          </p:nvPr>
        </p:nvSpPr>
        <p:spPr/>
        <p:txBody>
          <a:bodyPr/>
          <a:lstStyle/>
          <a:p>
            <a:endParaRPr lang="en-GB"/>
          </a:p>
        </p:txBody>
      </p:sp>
      <p:sp>
        <p:nvSpPr>
          <p:cNvPr id="70" name="Hexagon 69"/>
          <p:cNvSpPr/>
          <p:nvPr/>
        </p:nvSpPr>
        <p:spPr>
          <a:xfrm>
            <a:off x="1199385" y="1694312"/>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1" name="Hexagon 70"/>
          <p:cNvSpPr/>
          <p:nvPr/>
        </p:nvSpPr>
        <p:spPr>
          <a:xfrm>
            <a:off x="1277495" y="1769989"/>
            <a:ext cx="133543" cy="8324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2" name="Hexagon 71"/>
          <p:cNvSpPr/>
          <p:nvPr/>
        </p:nvSpPr>
        <p:spPr>
          <a:xfrm>
            <a:off x="2219865" y="1661519"/>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3" name="Hexagon 72"/>
          <p:cNvSpPr/>
          <p:nvPr/>
        </p:nvSpPr>
        <p:spPr>
          <a:xfrm>
            <a:off x="2234983" y="1939001"/>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4" name="Hexagon 73"/>
          <p:cNvSpPr/>
          <p:nvPr/>
        </p:nvSpPr>
        <p:spPr>
          <a:xfrm>
            <a:off x="2366002" y="1780079"/>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5" name="Hexagon 74"/>
          <p:cNvSpPr/>
          <p:nvPr/>
        </p:nvSpPr>
        <p:spPr>
          <a:xfrm>
            <a:off x="1476552" y="1873415"/>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6" name="Hexagon 75"/>
          <p:cNvSpPr/>
          <p:nvPr/>
        </p:nvSpPr>
        <p:spPr>
          <a:xfrm>
            <a:off x="2267739" y="1782602"/>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7" name="Hexagon 76"/>
          <p:cNvSpPr/>
          <p:nvPr/>
        </p:nvSpPr>
        <p:spPr>
          <a:xfrm>
            <a:off x="2156872" y="1717016"/>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55" name="Hexagon 54"/>
          <p:cNvSpPr/>
          <p:nvPr/>
        </p:nvSpPr>
        <p:spPr>
          <a:xfrm>
            <a:off x="2309268" y="1831316"/>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56" name="Hexagon 55"/>
          <p:cNvSpPr/>
          <p:nvPr/>
        </p:nvSpPr>
        <p:spPr>
          <a:xfrm>
            <a:off x="2339757" y="1792514"/>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8" name="Hexagon 77"/>
          <p:cNvSpPr/>
          <p:nvPr/>
        </p:nvSpPr>
        <p:spPr>
          <a:xfrm>
            <a:off x="2119077" y="1883504"/>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79" name="Hexagon 78"/>
          <p:cNvSpPr/>
          <p:nvPr/>
        </p:nvSpPr>
        <p:spPr>
          <a:xfrm>
            <a:off x="1983013" y="1775034"/>
            <a:ext cx="131025" cy="83244"/>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80" name="Hexagon 79"/>
          <p:cNvSpPr/>
          <p:nvPr/>
        </p:nvSpPr>
        <p:spPr>
          <a:xfrm>
            <a:off x="2123728" y="1787647"/>
            <a:ext cx="128504" cy="8324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3" name="Group 63"/>
          <p:cNvGrpSpPr>
            <a:grpSpLocks/>
          </p:cNvGrpSpPr>
          <p:nvPr/>
        </p:nvGrpSpPr>
        <p:grpSpPr bwMode="auto">
          <a:xfrm>
            <a:off x="928800" y="2418731"/>
            <a:ext cx="2425696" cy="2090144"/>
            <a:chOff x="1106141" y="2849809"/>
            <a:chExt cx="2426467" cy="2901452"/>
          </a:xfrm>
        </p:grpSpPr>
        <p:sp>
          <p:nvSpPr>
            <p:cNvPr id="30" name="Down Arrow 29"/>
            <p:cNvSpPr/>
            <p:nvPr/>
          </p:nvSpPr>
          <p:spPr>
            <a:xfrm rot="3074688">
              <a:off x="3173263" y="4010556"/>
              <a:ext cx="393543" cy="325146"/>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379935" name="Group 44"/>
            <p:cNvGrpSpPr>
              <a:grpSpLocks/>
            </p:cNvGrpSpPr>
            <p:nvPr/>
          </p:nvGrpSpPr>
          <p:grpSpPr bwMode="auto">
            <a:xfrm>
              <a:off x="2168545" y="4651228"/>
              <a:ext cx="955675" cy="421280"/>
              <a:chOff x="3854405" y="4825355"/>
              <a:chExt cx="956330" cy="421891"/>
            </a:xfrm>
          </p:grpSpPr>
          <p:sp>
            <p:nvSpPr>
              <p:cNvPr id="43" name="Rounded Rectangle 42"/>
              <p:cNvSpPr/>
              <p:nvPr/>
            </p:nvSpPr>
            <p:spPr>
              <a:xfrm>
                <a:off x="3906924" y="4842852"/>
                <a:ext cx="812158" cy="3542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7" name="TextBox 14"/>
              <p:cNvSpPr txBox="1">
                <a:spLocks noChangeArrowheads="1"/>
              </p:cNvSpPr>
              <p:nvPr/>
            </p:nvSpPr>
            <p:spPr bwMode="auto">
              <a:xfrm>
                <a:off x="3854405" y="4825355"/>
                <a:ext cx="956330" cy="421891"/>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smtClean="0">
                    <a:solidFill>
                      <a:srgbClr val="4D4D4F"/>
                    </a:solidFill>
                    <a:cs typeface="Arial" charset="0"/>
                  </a:rPr>
                  <a:t>SGLT1</a:t>
                </a:r>
                <a:endParaRPr lang="en-GB" sz="1400">
                  <a:solidFill>
                    <a:srgbClr val="4D4D4F"/>
                  </a:solidFill>
                  <a:cs typeface="Arial" charset="0"/>
                </a:endParaRPr>
              </a:p>
            </p:txBody>
          </p:sp>
        </p:grpSp>
        <p:grpSp>
          <p:nvGrpSpPr>
            <p:cNvPr id="379936" name="Group 43"/>
            <p:cNvGrpSpPr>
              <a:grpSpLocks/>
            </p:cNvGrpSpPr>
            <p:nvPr/>
          </p:nvGrpSpPr>
          <p:grpSpPr bwMode="auto">
            <a:xfrm>
              <a:off x="1223524" y="2865453"/>
              <a:ext cx="1250950" cy="421280"/>
              <a:chOff x="3078316" y="2133207"/>
              <a:chExt cx="1252028" cy="421748"/>
            </a:xfrm>
          </p:grpSpPr>
          <p:sp>
            <p:nvSpPr>
              <p:cNvPr id="13" name="Rounded Rectangle 12"/>
              <p:cNvSpPr/>
              <p:nvPr/>
            </p:nvSpPr>
            <p:spPr>
              <a:xfrm>
                <a:off x="3187872" y="2144463"/>
                <a:ext cx="993933" cy="39243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5" name="TextBox 7"/>
              <p:cNvSpPr txBox="1">
                <a:spLocks noChangeArrowheads="1"/>
              </p:cNvSpPr>
              <p:nvPr/>
            </p:nvSpPr>
            <p:spPr bwMode="auto">
              <a:xfrm>
                <a:off x="3078316" y="2133207"/>
                <a:ext cx="1252028" cy="421748"/>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smtClean="0">
                    <a:solidFill>
                      <a:srgbClr val="4D4D4F"/>
                    </a:solidFill>
                    <a:cs typeface="Arial" charset="0"/>
                  </a:rPr>
                  <a:t>SGLT2</a:t>
                </a:r>
                <a:endParaRPr lang="en-GB" sz="1400">
                  <a:solidFill>
                    <a:srgbClr val="4D4D4F"/>
                  </a:solidFill>
                  <a:cs typeface="Arial" charset="0"/>
                </a:endParaRPr>
              </a:p>
            </p:txBody>
          </p:sp>
        </p:grpSp>
        <p:grpSp>
          <p:nvGrpSpPr>
            <p:cNvPr id="379937" name="Group 34"/>
            <p:cNvGrpSpPr>
              <a:grpSpLocks/>
            </p:cNvGrpSpPr>
            <p:nvPr/>
          </p:nvGrpSpPr>
          <p:grpSpPr bwMode="auto">
            <a:xfrm>
              <a:off x="2067822" y="5078587"/>
              <a:ext cx="1112837" cy="672674"/>
              <a:chOff x="2045738" y="4934783"/>
              <a:chExt cx="1114151" cy="672836"/>
            </a:xfrm>
          </p:grpSpPr>
          <p:sp>
            <p:nvSpPr>
              <p:cNvPr id="26" name="Rounded Rectangle 25"/>
              <p:cNvSpPr/>
              <p:nvPr/>
            </p:nvSpPr>
            <p:spPr>
              <a:xfrm>
                <a:off x="2077997" y="4934783"/>
                <a:ext cx="1044244" cy="6728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3" name="TextBox 18"/>
              <p:cNvSpPr txBox="1">
                <a:spLocks noChangeArrowheads="1"/>
              </p:cNvSpPr>
              <p:nvPr/>
            </p:nvSpPr>
            <p:spPr bwMode="auto">
              <a:xfrm>
                <a:off x="2045738" y="5033828"/>
                <a:ext cx="1114151" cy="463225"/>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10</a:t>
                </a:r>
                <a:r>
                  <a:rPr lang="en-GB" sz="1600" dirty="0">
                    <a:solidFill>
                      <a:srgbClr val="4D4D4F"/>
                    </a:solidFill>
                    <a:cs typeface="Arial" charset="0"/>
                  </a:rPr>
                  <a:t>%</a:t>
                </a:r>
              </a:p>
            </p:txBody>
          </p:sp>
        </p:grpSp>
        <p:sp>
          <p:nvSpPr>
            <p:cNvPr id="27" name="Down Arrow 26"/>
            <p:cNvSpPr/>
            <p:nvPr/>
          </p:nvSpPr>
          <p:spPr>
            <a:xfrm rot="3074688">
              <a:off x="2504185" y="2931088"/>
              <a:ext cx="1011968" cy="849409"/>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379939" name="Group 28"/>
            <p:cNvGrpSpPr>
              <a:grpSpLocks/>
            </p:cNvGrpSpPr>
            <p:nvPr/>
          </p:nvGrpSpPr>
          <p:grpSpPr bwMode="auto">
            <a:xfrm>
              <a:off x="1106141" y="3338536"/>
              <a:ext cx="1456852" cy="1049372"/>
              <a:chOff x="1116858" y="3127758"/>
              <a:chExt cx="1457605" cy="1049820"/>
            </a:xfrm>
          </p:grpSpPr>
          <p:sp>
            <p:nvSpPr>
              <p:cNvPr id="25" name="Rounded Rectangle 24"/>
              <p:cNvSpPr/>
              <p:nvPr/>
            </p:nvSpPr>
            <p:spPr>
              <a:xfrm>
                <a:off x="1116858" y="3127758"/>
                <a:ext cx="1457605" cy="10498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sp>
            <p:nvSpPr>
              <p:cNvPr id="379941" name="TextBox 19"/>
              <p:cNvSpPr txBox="1">
                <a:spLocks noChangeArrowheads="1"/>
              </p:cNvSpPr>
              <p:nvPr/>
            </p:nvSpPr>
            <p:spPr bwMode="auto">
              <a:xfrm>
                <a:off x="1276903" y="3470119"/>
                <a:ext cx="1114150" cy="463311"/>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600" dirty="0" smtClean="0">
                    <a:solidFill>
                      <a:srgbClr val="4D4D4F"/>
                    </a:solidFill>
                    <a:cs typeface="Arial" charset="0"/>
                  </a:rPr>
                  <a:t>~ 90</a:t>
                </a:r>
                <a:r>
                  <a:rPr lang="en-GB" sz="1600" dirty="0">
                    <a:solidFill>
                      <a:srgbClr val="4D4D4F"/>
                    </a:solidFill>
                    <a:cs typeface="Arial" charset="0"/>
                  </a:rPr>
                  <a:t>%</a:t>
                </a:r>
              </a:p>
            </p:txBody>
          </p:sp>
        </p:grpSp>
      </p:grpSp>
      <p:grpSp>
        <p:nvGrpSpPr>
          <p:cNvPr id="379926" name="Group 13"/>
          <p:cNvGrpSpPr>
            <a:grpSpLocks/>
          </p:cNvGrpSpPr>
          <p:nvPr/>
        </p:nvGrpSpPr>
        <p:grpSpPr bwMode="auto">
          <a:xfrm>
            <a:off x="7089486" y="2365076"/>
            <a:ext cx="1835696" cy="2468331"/>
            <a:chOff x="4213225" y="1238794"/>
            <a:chExt cx="4745038" cy="1487216"/>
          </a:xfrm>
        </p:grpSpPr>
        <p:sp>
          <p:nvSpPr>
            <p:cNvPr id="68" name="Rounded Rectangle 67"/>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400">
                <a:solidFill>
                  <a:srgbClr val="4D4D4F"/>
                </a:solidFill>
                <a:cs typeface="Arial" pitchFamily="34" charset="0"/>
              </a:endParaRPr>
            </a:p>
          </p:txBody>
        </p:sp>
        <p:sp>
          <p:nvSpPr>
            <p:cNvPr id="379933" name="TextBox 68"/>
            <p:cNvSpPr txBox="1">
              <a:spLocks noChangeArrowheads="1"/>
            </p:cNvSpPr>
            <p:nvPr/>
          </p:nvSpPr>
          <p:spPr bwMode="auto">
            <a:xfrm>
              <a:off x="4289419" y="1376692"/>
              <a:ext cx="4634690" cy="1200616"/>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400" dirty="0">
                  <a:solidFill>
                    <a:srgbClr val="4D4D4F"/>
                  </a:solidFill>
                  <a:cs typeface="Arial" charset="0"/>
                </a:rPr>
                <a:t>When blood glucose increases above the renal threshold </a:t>
              </a:r>
              <a:r>
                <a:rPr lang="en-GB" sz="1400" dirty="0" smtClean="0">
                  <a:solidFill>
                    <a:srgbClr val="4D4D4F"/>
                  </a:solidFill>
                  <a:cs typeface="Arial" charset="0"/>
                </a:rPr>
                <a:t/>
              </a:r>
              <a:br>
                <a:rPr lang="en-GB" sz="1400" dirty="0" smtClean="0">
                  <a:solidFill>
                    <a:srgbClr val="4D4D4F"/>
                  </a:solidFill>
                  <a:cs typeface="Arial" charset="0"/>
                </a:rPr>
              </a:br>
              <a:r>
                <a:rPr lang="en-GB" sz="1400" dirty="0" smtClean="0">
                  <a:solidFill>
                    <a:srgbClr val="4D4D4F"/>
                  </a:solidFill>
                  <a:cs typeface="Arial" charset="0"/>
                </a:rPr>
                <a:t>(~ 10 mmol/l </a:t>
              </a:r>
              <a:r>
                <a:rPr lang="en-GB" sz="1400" dirty="0">
                  <a:solidFill>
                    <a:srgbClr val="4D4D4F"/>
                  </a:solidFill>
                  <a:cs typeface="Arial" charset="0"/>
                </a:rPr>
                <a:t>or </a:t>
              </a:r>
              <a:r>
                <a:rPr lang="en-GB" sz="1400" dirty="0" smtClean="0">
                  <a:solidFill>
                    <a:srgbClr val="4D4D4F"/>
                  </a:solidFill>
                  <a:cs typeface="Arial" charset="0"/>
                </a:rPr>
                <a:t>180 mg/dL), </a:t>
              </a:r>
              <a:r>
                <a:rPr lang="en-GB" sz="1400" dirty="0">
                  <a:solidFill>
                    <a:srgbClr val="4D4D4F"/>
                  </a:solidFill>
                  <a:cs typeface="Arial" charset="0"/>
                </a:rPr>
                <a:t>the capacity of the transporters is exceeded, resulting in urinary glucose </a:t>
              </a:r>
              <a:r>
                <a:rPr lang="en-GB" sz="1400" dirty="0" smtClean="0">
                  <a:solidFill>
                    <a:srgbClr val="4D4D4F"/>
                  </a:solidFill>
                  <a:cs typeface="Arial" charset="0"/>
                </a:rPr>
                <a:t>excretion</a:t>
              </a:r>
              <a:endParaRPr lang="en-GB" sz="1400" dirty="0">
                <a:solidFill>
                  <a:srgbClr val="4D4D4F"/>
                </a:solidFill>
                <a:cs typeface="Arial" charset="0"/>
              </a:endParaRPr>
            </a:p>
          </p:txBody>
        </p:sp>
      </p:grpSp>
      <p:sp>
        <p:nvSpPr>
          <p:cNvPr id="47" name="Hexagon 46"/>
          <p:cNvSpPr/>
          <p:nvPr/>
        </p:nvSpPr>
        <p:spPr>
          <a:xfrm>
            <a:off x="753399" y="1621156"/>
            <a:ext cx="131025" cy="8324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a:solidFill>
                <a:srgbClr val="4D4D4F"/>
              </a:solidFill>
              <a:cs typeface="Arial" pitchFamily="34" charset="0"/>
            </a:endParaRPr>
          </a:p>
        </p:txBody>
      </p:sp>
      <p:grpSp>
        <p:nvGrpSpPr>
          <p:cNvPr id="57" name="Group 47"/>
          <p:cNvGrpSpPr>
            <a:grpSpLocks/>
          </p:cNvGrpSpPr>
          <p:nvPr/>
        </p:nvGrpSpPr>
        <p:grpSpPr bwMode="auto">
          <a:xfrm>
            <a:off x="179512" y="994724"/>
            <a:ext cx="1850320" cy="616213"/>
            <a:chOff x="1783124" y="917072"/>
            <a:chExt cx="1528120" cy="1012425"/>
          </a:xfrm>
        </p:grpSpPr>
        <p:grpSp>
          <p:nvGrpSpPr>
            <p:cNvPr id="58" name="Group 46"/>
            <p:cNvGrpSpPr>
              <a:grpSpLocks/>
            </p:cNvGrpSpPr>
            <p:nvPr/>
          </p:nvGrpSpPr>
          <p:grpSpPr bwMode="auto">
            <a:xfrm>
              <a:off x="1783124" y="917072"/>
              <a:ext cx="1528120" cy="845523"/>
              <a:chOff x="1783124" y="877657"/>
              <a:chExt cx="1528120" cy="845523"/>
            </a:xfrm>
          </p:grpSpPr>
          <p:sp>
            <p:nvSpPr>
              <p:cNvPr id="60" name="Rounded Rectangle 59"/>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sp>
            <p:nvSpPr>
              <p:cNvPr id="61" name="TextBox 4"/>
              <p:cNvSpPr txBox="1">
                <a:spLocks noChangeArrowheads="1"/>
              </p:cNvSpPr>
              <p:nvPr/>
            </p:nvSpPr>
            <p:spPr bwMode="auto">
              <a:xfrm>
                <a:off x="1783124" y="877657"/>
                <a:ext cx="1528120" cy="845523"/>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smtClean="0">
                    <a:solidFill>
                      <a:srgbClr val="4D4D4F"/>
                    </a:solidFill>
                    <a:cs typeface="Arial" charset="0"/>
                  </a:rPr>
                  <a:t>Filtered glucose load &gt; 180 g/day</a:t>
                </a:r>
                <a:endParaRPr lang="en-GB" sz="1400" dirty="0">
                  <a:solidFill>
                    <a:srgbClr val="4D4D4F"/>
                  </a:solidFill>
                  <a:cs typeface="Arial" charset="0"/>
                </a:endParaRPr>
              </a:p>
            </p:txBody>
          </p:sp>
        </p:grpSp>
        <p:sp>
          <p:nvSpPr>
            <p:cNvPr id="59" name="Isosceles Triangle 58"/>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a:solidFill>
                  <a:srgbClr val="4D4D4F"/>
                </a:solidFill>
                <a:cs typeface="Arial" pitchFamily="34" charset="0"/>
              </a:endParaRPr>
            </a:p>
          </p:txBody>
        </p:sp>
      </p:grpSp>
    </p:spTree>
    <p:extLst>
      <p:ext uri="{BB962C8B-B14F-4D97-AF65-F5344CB8AC3E}">
        <p14:creationId xmlns:p14="http://schemas.microsoft.com/office/powerpoint/2010/main" val="1936357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1300"/>
                                        <p:tgtEl>
                                          <p:spTgt spid="63"/>
                                        </p:tgtEl>
                                      </p:cBhvr>
                                    </p:animEffect>
                                  </p:childTnLst>
                                </p:cTn>
                              </p:par>
                              <p:par>
                                <p:cTn id="8" presetID="47"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1000"/>
                                        <p:tgtEl>
                                          <p:spTgt spid="57"/>
                                        </p:tgtEl>
                                      </p:cBhvr>
                                    </p:animEffect>
                                    <p:anim calcmode="lin" valueType="num">
                                      <p:cBhvr>
                                        <p:cTn id="11" dur="1000" fill="hold"/>
                                        <p:tgtEl>
                                          <p:spTgt spid="57"/>
                                        </p:tgtEl>
                                        <p:attrNameLst>
                                          <p:attrName>ppt_x</p:attrName>
                                        </p:attrNameLst>
                                      </p:cBhvr>
                                      <p:tavLst>
                                        <p:tav tm="0">
                                          <p:val>
                                            <p:strVal val="#ppt_x"/>
                                          </p:val>
                                        </p:tav>
                                        <p:tav tm="100000">
                                          <p:val>
                                            <p:strVal val="#ppt_x"/>
                                          </p:val>
                                        </p:tav>
                                      </p:tavLst>
                                    </p:anim>
                                    <p:anim calcmode="lin" valueType="num">
                                      <p:cBhvr>
                                        <p:cTn id="12" dur="1000" fill="hold"/>
                                        <p:tgtEl>
                                          <p:spTgt spid="57"/>
                                        </p:tgtEl>
                                        <p:attrNameLst>
                                          <p:attrName>ppt_y</p:attrName>
                                        </p:attrNameLst>
                                      </p:cBhvr>
                                      <p:tavLst>
                                        <p:tav tm="0">
                                          <p:val>
                                            <p:strVal val="#ppt_y-.1"/>
                                          </p:val>
                                        </p:tav>
                                        <p:tav tm="100000">
                                          <p:val>
                                            <p:strVal val="#ppt_y"/>
                                          </p:val>
                                        </p:tav>
                                      </p:tavLst>
                                    </p:anim>
                                  </p:childTnLst>
                                </p:cTn>
                              </p:par>
                              <p:par>
                                <p:cTn id="13" presetID="18" presetClass="entr" presetSubtype="9" fill="hold" nodeType="withEffect">
                                  <p:stCondLst>
                                    <p:cond delay="2100"/>
                                  </p:stCondLst>
                                  <p:childTnLst>
                                    <p:set>
                                      <p:cBhvr>
                                        <p:cTn id="14" dur="1" fill="hold">
                                          <p:stCondLst>
                                            <p:cond delay="0"/>
                                          </p:stCondLst>
                                        </p:cTn>
                                        <p:tgtEl>
                                          <p:spTgt spid="62"/>
                                        </p:tgtEl>
                                        <p:attrNameLst>
                                          <p:attrName>style.visibility</p:attrName>
                                        </p:attrNameLst>
                                      </p:cBhvr>
                                      <p:to>
                                        <p:strVal val="visible"/>
                                      </p:to>
                                    </p:set>
                                    <p:animEffect transition="in" filter="strips(upLeft)">
                                      <p:cBhvr>
                                        <p:cTn id="15" dur="1200"/>
                                        <p:tgtEl>
                                          <p:spTgt spid="62"/>
                                        </p:tgtEl>
                                      </p:cBhvr>
                                    </p:animEffect>
                                  </p:childTnLst>
                                </p:cTn>
                              </p:par>
                              <p:par>
                                <p:cTn id="16" presetID="18" presetClass="entr" presetSubtype="6" fill="hold" nodeType="withEffect">
                                  <p:stCondLst>
                                    <p:cond delay="3200"/>
                                  </p:stCondLst>
                                  <p:childTnLst>
                                    <p:set>
                                      <p:cBhvr>
                                        <p:cTn id="17" dur="1" fill="hold">
                                          <p:stCondLst>
                                            <p:cond delay="0"/>
                                          </p:stCondLst>
                                        </p:cTn>
                                        <p:tgtEl>
                                          <p:spTgt spid="65"/>
                                        </p:tgtEl>
                                        <p:attrNameLst>
                                          <p:attrName>style.visibility</p:attrName>
                                        </p:attrNameLst>
                                      </p:cBhvr>
                                      <p:to>
                                        <p:strVal val="visible"/>
                                      </p:to>
                                    </p:set>
                                    <p:animEffect transition="in" filter="strips(downRight)">
                                      <p:cBhvr>
                                        <p:cTn id="18" dur="1400"/>
                                        <p:tgtEl>
                                          <p:spTgt spid="65"/>
                                        </p:tgtEl>
                                      </p:cBhvr>
                                    </p:animEffect>
                                  </p:childTnLst>
                                </p:cTn>
                              </p:par>
                              <p:par>
                                <p:cTn id="19" presetID="10" presetClass="entr" presetSubtype="0" fill="hold" grpId="1" nodeType="with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fade">
                                      <p:cBhvr>
                                        <p:cTn id="21" dur="200"/>
                                        <p:tgtEl>
                                          <p:spTgt spid="70"/>
                                        </p:tgtEl>
                                      </p:cBhvr>
                                    </p:animEffect>
                                  </p:childTnLst>
                                </p:cTn>
                              </p:par>
                              <p:par>
                                <p:cTn id="22" presetID="10" presetClass="entr" presetSubtype="0" fill="hold" grpId="1" nodeType="with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fade">
                                      <p:cBhvr>
                                        <p:cTn id="24" dur="500"/>
                                        <p:tgtEl>
                                          <p:spTgt spid="71"/>
                                        </p:tgtEl>
                                      </p:cBhvr>
                                    </p:animEffect>
                                  </p:childTnLst>
                                </p:cTn>
                              </p:par>
                              <p:par>
                                <p:cTn id="25" presetID="10" presetClass="entr" presetSubtype="0" fill="hold" grpId="1" nodeType="withEffect">
                                  <p:stCondLst>
                                    <p:cond delay="0"/>
                                  </p:stCondLst>
                                  <p:childTnLst>
                                    <p:set>
                                      <p:cBhvr>
                                        <p:cTn id="26" dur="1" fill="hold">
                                          <p:stCondLst>
                                            <p:cond delay="0"/>
                                          </p:stCondLst>
                                        </p:cTn>
                                        <p:tgtEl>
                                          <p:spTgt spid="72"/>
                                        </p:tgtEl>
                                        <p:attrNameLst>
                                          <p:attrName>style.visibility</p:attrName>
                                        </p:attrNameLst>
                                      </p:cBhvr>
                                      <p:to>
                                        <p:strVal val="visible"/>
                                      </p:to>
                                    </p:set>
                                    <p:animEffect transition="in" filter="fade">
                                      <p:cBhvr>
                                        <p:cTn id="27" dur="700"/>
                                        <p:tgtEl>
                                          <p:spTgt spid="72"/>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fade">
                                      <p:cBhvr>
                                        <p:cTn id="30" dur="300"/>
                                        <p:tgtEl>
                                          <p:spTgt spid="7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74"/>
                                        </p:tgtEl>
                                        <p:attrNameLst>
                                          <p:attrName>style.visibility</p:attrName>
                                        </p:attrNameLst>
                                      </p:cBhvr>
                                      <p:to>
                                        <p:strVal val="visible"/>
                                      </p:to>
                                    </p:set>
                                    <p:animEffect transition="in" filter="fade">
                                      <p:cBhvr>
                                        <p:cTn id="33" dur="900"/>
                                        <p:tgtEl>
                                          <p:spTgt spid="74"/>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700"/>
                                        <p:tgtEl>
                                          <p:spTgt spid="75"/>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fade">
                                      <p:cBhvr>
                                        <p:cTn id="39" dur="600"/>
                                        <p:tgtEl>
                                          <p:spTgt spid="7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77"/>
                                        </p:tgtEl>
                                        <p:attrNameLst>
                                          <p:attrName>style.visibility</p:attrName>
                                        </p:attrNameLst>
                                      </p:cBhvr>
                                      <p:to>
                                        <p:strVal val="visible"/>
                                      </p:to>
                                    </p:set>
                                    <p:animEffect transition="in" filter="fade">
                                      <p:cBhvr>
                                        <p:cTn id="42" dur="500"/>
                                        <p:tgtEl>
                                          <p:spTgt spid="77"/>
                                        </p:tgtEl>
                                      </p:cBhvr>
                                    </p:animEffect>
                                  </p:childTnLst>
                                </p:cTn>
                              </p:par>
                              <p:par>
                                <p:cTn id="43" presetID="10" presetClass="entr" presetSubtype="0" fill="hold" grpId="1" nodeType="withEffect">
                                  <p:stCondLst>
                                    <p:cond delay="20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1" nodeType="withEffect">
                                  <p:stCondLst>
                                    <p:cond delay="10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1" nodeType="withEffect">
                                  <p:stCondLst>
                                    <p:cond delay="0"/>
                                  </p:stCondLst>
                                  <p:childTnLst>
                                    <p:set>
                                      <p:cBhvr>
                                        <p:cTn id="50" dur="1" fill="hold">
                                          <p:stCondLst>
                                            <p:cond delay="0"/>
                                          </p:stCondLst>
                                        </p:cTn>
                                        <p:tgtEl>
                                          <p:spTgt spid="78"/>
                                        </p:tgtEl>
                                        <p:attrNameLst>
                                          <p:attrName>style.visibility</p:attrName>
                                        </p:attrNameLst>
                                      </p:cBhvr>
                                      <p:to>
                                        <p:strVal val="visible"/>
                                      </p:to>
                                    </p:set>
                                    <p:animEffect transition="in" filter="fade">
                                      <p:cBhvr>
                                        <p:cTn id="51" dur="600"/>
                                        <p:tgtEl>
                                          <p:spTgt spid="78"/>
                                        </p:tgtEl>
                                      </p:cBhvr>
                                    </p:animEffect>
                                  </p:childTnLst>
                                </p:cTn>
                              </p:par>
                              <p:par>
                                <p:cTn id="52" presetID="10" presetClass="entr" presetSubtype="0" fill="hold" grpId="1"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500"/>
                                        <p:tgtEl>
                                          <p:spTgt spid="79"/>
                                        </p:tgtEl>
                                      </p:cBhvr>
                                    </p:animEffect>
                                  </p:childTnLst>
                                </p:cTn>
                              </p:par>
                              <p:par>
                                <p:cTn id="55" presetID="10" presetClass="entr" presetSubtype="0" fill="hold" grpId="1" nodeType="with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0" presetClass="path" presetSubtype="0" accel="50000" decel="50000" fill="hold" grpId="0" nodeType="withEffect">
                                  <p:stCondLst>
                                    <p:cond delay="0"/>
                                  </p:stCondLst>
                                  <p:childTnLst>
                                    <p:animMotion origin="layout" path="M 1.94444E-6 1.85185E-6 L 0.03906 0.0375 L 0.14462 0.04954 L 0.20781 0.11065 L 0.22396 0.14166 L 0.26007 0.11065 L 0.27656 0.12731 L 0.29722 0.1331 L 0.3184 0.1118 L 0.31927 0.16088 L 0.28958 0.15717 L 0.25764 0.17963 " pathEditMode="relative" rAng="0" ptsTypes="AAAAAAAAAAAA">
                                      <p:cBhvr>
                                        <p:cTn id="59" dur="2500" fill="hold"/>
                                        <p:tgtEl>
                                          <p:spTgt spid="70"/>
                                        </p:tgtEl>
                                        <p:attrNameLst>
                                          <p:attrName>ppt_x</p:attrName>
                                          <p:attrName>ppt_y</p:attrName>
                                        </p:attrNameLst>
                                      </p:cBhvr>
                                      <p:rCtr x="15955" y="8981"/>
                                    </p:animMotion>
                                  </p:childTnLst>
                                </p:cTn>
                              </p:par>
                              <p:par>
                                <p:cTn id="60" presetID="0" presetClass="path" presetSubtype="0" accel="50000" decel="50000" fill="hold" grpId="0" nodeType="withEffect">
                                  <p:stCondLst>
                                    <p:cond delay="0"/>
                                  </p:stCondLst>
                                  <p:childTnLst>
                                    <p:animMotion origin="layout" path="M 1.38889E-6 -1.48148E-6 L 0.05816 0.02708 L 0.13663 0.04329 L 0.20417 0.09884 L 0.21719 0.12755 L 0.25538 0.09977 L 0.28733 0.12199 L 0.31215 0.10139 L 0.31007 0.1456 L 0.28055 0.14722 L 0.22483 0.17847 L 0.22309 0.20949 " pathEditMode="relative" rAng="0" ptsTypes="AAAAAAAAAAAA">
                                      <p:cBhvr>
                                        <p:cTn id="61" dur="3400" fill="hold"/>
                                        <p:tgtEl>
                                          <p:spTgt spid="71"/>
                                        </p:tgtEl>
                                        <p:attrNameLst>
                                          <p:attrName>ppt_x</p:attrName>
                                          <p:attrName>ppt_y</p:attrName>
                                        </p:attrNameLst>
                                      </p:cBhvr>
                                      <p:rCtr x="15608" y="10463"/>
                                    </p:animMotion>
                                  </p:childTnLst>
                                </p:cTn>
                              </p:par>
                              <p:par>
                                <p:cTn id="62" presetID="0" presetClass="path" presetSubtype="0" accel="50000" decel="50000" fill="hold" grpId="0" nodeType="withEffect">
                                  <p:stCondLst>
                                    <p:cond delay="400"/>
                                  </p:stCondLst>
                                  <p:childTnLst>
                                    <p:animMotion origin="layout" path="M 3.61111E-6 1.85185E-6 L 0.02777 0.05254 L 0.08107 0.11366 L 0.10139 0.11898 L 0.11527 0.14143 L 0.14149 0.11643 L 0.18055 0.14259 L 0.20625 0.11898 L 0.20382 0.16643 L 0.15191 0.17477 L 0.11527 0.21597 " pathEditMode="relative" rAng="0" ptsTypes="AAAAAAAAAAA">
                                      <p:cBhvr>
                                        <p:cTn id="63" dur="2300" fill="hold"/>
                                        <p:tgtEl>
                                          <p:spTgt spid="72"/>
                                        </p:tgtEl>
                                        <p:attrNameLst>
                                          <p:attrName>ppt_x</p:attrName>
                                          <p:attrName>ppt_y</p:attrName>
                                        </p:attrNameLst>
                                      </p:cBhvr>
                                      <p:rCtr x="10312" y="10787"/>
                                    </p:animMotion>
                                  </p:childTnLst>
                                </p:cTn>
                              </p:par>
                              <p:par>
                                <p:cTn id="64" presetID="0" presetClass="path" presetSubtype="0" accel="50000" decel="50000" fill="hold" grpId="0" nodeType="withEffect">
                                  <p:stCondLst>
                                    <p:cond delay="400"/>
                                  </p:stCondLst>
                                  <p:childTnLst>
                                    <p:animMotion origin="layout" path="M -2.5E-6 -3.33333E-6 L 0.05677 0.03426 L 0.09636 0.06088 L 0.10972 0.09445 L 0.14931 0.06459 L 0.18438 0.08704 L 0.20677 0.06736 L 0.20365 0.1169 L 0.16615 0.11436 L 0.13941 0.13195 " pathEditMode="relative" rAng="0" ptsTypes="AAAAAAAAAA">
                                      <p:cBhvr>
                                        <p:cTn id="65" dur="2300" fill="hold"/>
                                        <p:tgtEl>
                                          <p:spTgt spid="73"/>
                                        </p:tgtEl>
                                        <p:attrNameLst>
                                          <p:attrName>ppt_x</p:attrName>
                                          <p:attrName>ppt_y</p:attrName>
                                        </p:attrNameLst>
                                      </p:cBhvr>
                                      <p:rCtr x="10330" y="6597"/>
                                    </p:animMotion>
                                  </p:childTnLst>
                                </p:cTn>
                              </p:par>
                              <p:par>
                                <p:cTn id="66" presetID="0" presetClass="path" presetSubtype="0" accel="50000" decel="50000" fill="hold" grpId="0" nodeType="withEffect">
                                  <p:stCondLst>
                                    <p:cond delay="500"/>
                                  </p:stCondLst>
                                  <p:childTnLst>
                                    <p:animMotion origin="layout" path="M 1.38889E-6 -4.81481E-6 L 0.0375 0.04746 L 0.08333 0.09746 L 0.09462 0.125 L 0.14028 0.09514 L 0.16423 0.12014 L 0.18385 0.09514 L 0.19618 0.1132 L 0.18733 0.14885 L 0.16024 0.14422 L 0.1342 0.15649 " pathEditMode="relative" rAng="0" ptsTypes="AAAAAAAAAAA">
                                      <p:cBhvr>
                                        <p:cTn id="67" dur="1900" fill="hold"/>
                                        <p:tgtEl>
                                          <p:spTgt spid="74"/>
                                        </p:tgtEl>
                                        <p:attrNameLst>
                                          <p:attrName>ppt_x</p:attrName>
                                          <p:attrName>ppt_y</p:attrName>
                                        </p:attrNameLst>
                                      </p:cBhvr>
                                      <p:rCtr x="9809" y="7824"/>
                                    </p:animMotion>
                                  </p:childTnLst>
                                </p:cTn>
                              </p:par>
                              <p:par>
                                <p:cTn id="68" presetID="0" presetClass="path" presetSubtype="0" accel="50000" decel="50000" fill="hold" grpId="0" nodeType="withEffect">
                                  <p:stCondLst>
                                    <p:cond delay="500"/>
                                  </p:stCondLst>
                                  <p:childTnLst>
                                    <p:animMotion origin="layout" path="M -4.72222E-6 7.40741E-7 L 0.0375 0.05231 L 0.09584 0.09375 L 0.11164 0.11782 L 0.15053 0.09491 L 0.18178 0.12153 L 0.20139 0.09768 L 0.2033 0.14282 L 0.17223 0.14444 L 0.1408 0.16018 L 0.11494 0.21574 L 0.11337 0.23356 " pathEditMode="relative" rAng="0" ptsTypes="AAAAAAAAAAAA">
                                      <p:cBhvr>
                                        <p:cTn id="69" dur="2100" fill="hold"/>
                                        <p:tgtEl>
                                          <p:spTgt spid="76"/>
                                        </p:tgtEl>
                                        <p:attrNameLst>
                                          <p:attrName>ppt_x</p:attrName>
                                          <p:attrName>ppt_y</p:attrName>
                                        </p:attrNameLst>
                                      </p:cBhvr>
                                      <p:rCtr x="10156" y="11667"/>
                                    </p:animMotion>
                                  </p:childTnLst>
                                </p:cTn>
                              </p:par>
                              <p:par>
                                <p:cTn id="70" presetID="0" presetClass="path" presetSubtype="0" fill="hold" grpId="0" nodeType="withEffect">
                                  <p:stCondLst>
                                    <p:cond delay="400"/>
                                  </p:stCondLst>
                                  <p:childTnLst>
                                    <p:animMotion origin="layout" path="M 4.44444E-6 3.7037E-6 L 0.13142 0.14074 L 0.14652 0.11088 L 0.17309 0.12176 L 0.21458 0.1243 L 0.21215 0.16018 L 0.18298 0.1574 L 0.17378 0.1831 L 0.14774 0.18889 L 0.15277 0.3706 L 0.15798 0.56319 L 0.21319 0.58588 L 0.25972 0.54421 L 0.26111 0.22893 L 0.29652 0.19143 L 0.32673 0.21226 L 0.34218 0.13634 L 0.40798 0.12615 L 0.44305 0.15648 L 0.46111 0.09143 L 0.45486 0.02754 L 0.48402 0.02754 L 0.48715 0.2206 L 0.48298 0.31504 L 0.4934 0.59421 " pathEditMode="relative" rAng="0" ptsTypes="AAAAAAAAAAAAAAAAAAAAAAAAA">
                                      <p:cBhvr>
                                        <p:cTn id="71" dur="5800" fill="hold"/>
                                        <p:tgtEl>
                                          <p:spTgt spid="77"/>
                                        </p:tgtEl>
                                        <p:attrNameLst>
                                          <p:attrName>ppt_x</p:attrName>
                                          <p:attrName>ppt_y</p:attrName>
                                        </p:attrNameLst>
                                      </p:cBhvr>
                                      <p:rCtr x="24670" y="29699"/>
                                    </p:animMotion>
                                  </p:childTnLst>
                                </p:cTn>
                              </p:par>
                              <p:par>
                                <p:cTn id="72" presetID="0" presetClass="path" presetSubtype="0" fill="hold" grpId="0" nodeType="withEffect">
                                  <p:stCondLst>
                                    <p:cond delay="8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3" dur="5800" fill="hold"/>
                                        <p:tgtEl>
                                          <p:spTgt spid="55"/>
                                        </p:tgtEl>
                                        <p:attrNameLst>
                                          <p:attrName>ppt_x</p:attrName>
                                          <p:attrName>ppt_y</p:attrName>
                                        </p:attrNameLst>
                                      </p:cBhvr>
                                      <p:rCtr x="24670" y="29699"/>
                                    </p:animMotion>
                                  </p:childTnLst>
                                </p:cTn>
                              </p:par>
                              <p:par>
                                <p:cTn id="74" presetID="0" presetClass="path" presetSubtype="0" fill="hold" grpId="0" nodeType="withEffect">
                                  <p:stCondLst>
                                    <p:cond delay="600"/>
                                  </p:stCondLst>
                                  <p:childTnLst>
                                    <p:animMotion origin="layout" path="M -0.01666 -0.02408 L 0.11476 0.11667 L 0.12986 0.0868 L 0.15643 0.09768 L 0.19792 0.10023 L 0.19549 0.13611 L 0.16632 0.13333 L 0.15712 0.15903 L 0.13108 0.16481 L 0.13611 0.34653 L 0.14132 0.53912 L 0.19653 0.5618 L 0.24306 0.52014 L 0.24445 0.20486 L 0.27986 0.16736 L 0.31007 0.18819 L 0.32552 0.11227 L 0.39132 0.10208 L 0.42639 0.13241 L 0.44445 0.06736 L 0.4382 0.00347 L 0.46736 0.00347 L 0.47049 0.19653 L 0.46632 0.29097 L 0.47674 0.57014 " pathEditMode="relative" rAng="0" ptsTypes="AAAAAAAAAAAAAAAAAAAAAAAAA">
                                      <p:cBhvr>
                                        <p:cTn id="75" dur="5800" fill="hold"/>
                                        <p:tgtEl>
                                          <p:spTgt spid="56"/>
                                        </p:tgtEl>
                                        <p:attrNameLst>
                                          <p:attrName>ppt_x</p:attrName>
                                          <p:attrName>ppt_y</p:attrName>
                                        </p:attrNameLst>
                                      </p:cBhvr>
                                      <p:rCtr x="24670" y="29699"/>
                                    </p:animMotion>
                                  </p:childTnLst>
                                </p:cTn>
                              </p:par>
                              <p:par>
                                <p:cTn id="76" presetID="0" presetClass="path" presetSubtype="0" fill="hold" grpId="0" nodeType="withEffect">
                                  <p:stCondLst>
                                    <p:cond delay="400"/>
                                  </p:stCondLst>
                                  <p:childTnLst>
                                    <p:animMotion origin="layout" path="M 1.11111E-6 -3.7037E-6 L 0.11146 0.07662 L 0.13038 0.10186 L 0.16285 0.07848 L 0.19635 0.09792 L 0.21389 0.075 L 0.21667 0.12732 L 0.19028 0.12616 L 0.14792 0.14514 L 0.13472 0.17732 L 0.13472 0.2051 " pathEditMode="relative" rAng="0" ptsTypes="AAAAAAAAAAA">
                                      <p:cBhvr>
                                        <p:cTn id="77" dur="2000" fill="hold"/>
                                        <p:tgtEl>
                                          <p:spTgt spid="78"/>
                                        </p:tgtEl>
                                        <p:attrNameLst>
                                          <p:attrName>ppt_x</p:attrName>
                                          <p:attrName>ppt_y</p:attrName>
                                        </p:attrNameLst>
                                      </p:cBhvr>
                                      <p:rCtr x="10833" y="10255"/>
                                    </p:animMotion>
                                  </p:childTnLst>
                                </p:cTn>
                              </p:par>
                              <p:par>
                                <p:cTn id="78" presetID="0" presetClass="path" presetSubtype="0" fill="hold" grpId="0" nodeType="withEffect">
                                  <p:stCondLst>
                                    <p:cond delay="400"/>
                                  </p:stCondLst>
                                  <p:childTnLst>
                                    <p:animMotion origin="layout" path="M 1.66667E-6 2.59259E-6 L 0.12517 0.09953 L 0.13767 0.12639 L 0.17969 0.09514 L 0.20972 0.12014 L 0.23316 0.1 L 0.23524 0.13727 L 0.18281 0.15208 L 0.15191 0.18078 " pathEditMode="relative" rAng="0" ptsTypes="AAAAAAAAA">
                                      <p:cBhvr>
                                        <p:cTn id="79" dur="1600" fill="hold"/>
                                        <p:tgtEl>
                                          <p:spTgt spid="79"/>
                                        </p:tgtEl>
                                        <p:attrNameLst>
                                          <p:attrName>ppt_x</p:attrName>
                                          <p:attrName>ppt_y</p:attrName>
                                        </p:attrNameLst>
                                      </p:cBhvr>
                                      <p:rCtr x="11753" y="9028"/>
                                    </p:animMotion>
                                  </p:childTnLst>
                                </p:cTn>
                              </p:par>
                              <p:par>
                                <p:cTn id="80" presetID="0" presetClass="path" presetSubtype="0" fill="hold" grpId="0" nodeType="withEffect">
                                  <p:stCondLst>
                                    <p:cond delay="400"/>
                                  </p:stCondLst>
                                  <p:childTnLst>
                                    <p:animMotion origin="layout" path="M -3.05556E-6 -3.7037E-6 L 0.11059 0.0963 L 0.12726 0.12292 L 0.15539 0.09051 L 0.19254 0.11875 L 0.21806 0.0963 L 0.2165 0.14329 L 0.18455 0.14375 L 0.14688 0.16274 L 0.12934 0.21621 " pathEditMode="relative" rAng="0" ptsTypes="AAAAAAAAAA">
                                      <p:cBhvr>
                                        <p:cTn id="81" dur="1900" fill="hold"/>
                                        <p:tgtEl>
                                          <p:spTgt spid="80"/>
                                        </p:tgtEl>
                                        <p:attrNameLst>
                                          <p:attrName>ppt_x</p:attrName>
                                          <p:attrName>ppt_y</p:attrName>
                                        </p:attrNameLst>
                                      </p:cBhvr>
                                      <p:rCtr x="10903" y="10810"/>
                                    </p:animMotion>
                                  </p:childTnLst>
                                </p:cTn>
                              </p:par>
                              <p:par>
                                <p:cTn id="82" presetID="0" presetClass="path" presetSubtype="0" accel="50000" decel="50000" fill="hold" grpId="0" nodeType="withEffect">
                                  <p:stCondLst>
                                    <p:cond delay="0"/>
                                  </p:stCondLst>
                                  <p:childTnLst>
                                    <p:animMotion origin="layout" path="M 3.61111E-6 -1.85185E-6 L 0.05816 0.02709 L 0.1059 0.01273 L 0.1802 0.0757 L 0.19375 0.10602 L 0.23385 0.07685 L 0.26545 0.10139 L 0.28906 0.08102 L 0.29062 0.11898 L 0.25937 0.12593 L 0.20486 0.16597 L 0.21649 0.26366 L 0.21475 0.35255 L 0.21389 0.4581 " pathEditMode="relative" rAng="0" ptsTypes="AAAAAAAAAAAAAA">
                                      <p:cBhvr>
                                        <p:cTn id="83" dur="4400" fill="hold"/>
                                        <p:tgtEl>
                                          <p:spTgt spid="75"/>
                                        </p:tgtEl>
                                        <p:attrNameLst>
                                          <p:attrName>ppt_x</p:attrName>
                                          <p:attrName>ppt_y</p:attrName>
                                        </p:attrNameLst>
                                      </p:cBhvr>
                                      <p:rCtr x="14531" y="22894"/>
                                    </p:animMotion>
                                  </p:childTnLst>
                                </p:cTn>
                              </p:par>
                              <p:par>
                                <p:cTn id="84" presetID="10" presetClass="entr" presetSubtype="0" fill="hold" nodeType="withEffect">
                                  <p:stCondLst>
                                    <p:cond delay="0"/>
                                  </p:stCondLst>
                                  <p:childTnLst>
                                    <p:set>
                                      <p:cBhvr>
                                        <p:cTn id="85" dur="1" fill="hold">
                                          <p:stCondLst>
                                            <p:cond delay="0"/>
                                          </p:stCondLst>
                                        </p:cTn>
                                        <p:tgtEl>
                                          <p:spTgt spid="64"/>
                                        </p:tgtEl>
                                        <p:attrNameLst>
                                          <p:attrName>style.visibility</p:attrName>
                                        </p:attrNameLst>
                                      </p:cBhvr>
                                      <p:to>
                                        <p:strVal val="visible"/>
                                      </p:to>
                                    </p:set>
                                    <p:animEffect transition="in" filter="fade">
                                      <p:cBhvr>
                                        <p:cTn id="86" dur="700"/>
                                        <p:tgtEl>
                                          <p:spTgt spid="64"/>
                                        </p:tgtEl>
                                      </p:cBhvr>
                                    </p:animEffect>
                                  </p:childTnLst>
                                </p:cTn>
                              </p:par>
                              <p:par>
                                <p:cTn id="87" presetID="10" presetClass="entr" presetSubtype="0" fill="hold" nodeType="withEffect">
                                  <p:stCondLst>
                                    <p:cond delay="900"/>
                                  </p:stCondLst>
                                  <p:childTnLst>
                                    <p:set>
                                      <p:cBhvr>
                                        <p:cTn id="88" dur="1" fill="hold">
                                          <p:stCondLst>
                                            <p:cond delay="0"/>
                                          </p:stCondLst>
                                        </p:cTn>
                                        <p:tgtEl>
                                          <p:spTgt spid="3"/>
                                        </p:tgtEl>
                                        <p:attrNameLst>
                                          <p:attrName>style.visibility</p:attrName>
                                        </p:attrNameLst>
                                      </p:cBhvr>
                                      <p:to>
                                        <p:strVal val="visible"/>
                                      </p:to>
                                    </p:set>
                                    <p:animEffect transition="in" filter="fade">
                                      <p:cBhvr>
                                        <p:cTn id="89" dur="2000"/>
                                        <p:tgtEl>
                                          <p:spTgt spid="3"/>
                                        </p:tgtEl>
                                      </p:cBhvr>
                                    </p:animEffect>
                                  </p:childTnLst>
                                </p:cTn>
                              </p:par>
                              <p:par>
                                <p:cTn id="90" presetID="10" presetClass="exit" presetSubtype="0" fill="hold" grpId="2" nodeType="withEffect">
                                  <p:stCondLst>
                                    <p:cond delay="2800"/>
                                  </p:stCondLst>
                                  <p:childTnLst>
                                    <p:animEffect transition="out" filter="fade">
                                      <p:cBhvr>
                                        <p:cTn id="91" dur="1000"/>
                                        <p:tgtEl>
                                          <p:spTgt spid="70"/>
                                        </p:tgtEl>
                                      </p:cBhvr>
                                    </p:animEffect>
                                    <p:set>
                                      <p:cBhvr>
                                        <p:cTn id="92" dur="1" fill="hold">
                                          <p:stCondLst>
                                            <p:cond delay="999"/>
                                          </p:stCondLst>
                                        </p:cTn>
                                        <p:tgtEl>
                                          <p:spTgt spid="70"/>
                                        </p:tgtEl>
                                        <p:attrNameLst>
                                          <p:attrName>style.visibility</p:attrName>
                                        </p:attrNameLst>
                                      </p:cBhvr>
                                      <p:to>
                                        <p:strVal val="hidden"/>
                                      </p:to>
                                    </p:set>
                                  </p:childTnLst>
                                </p:cTn>
                              </p:par>
                              <p:par>
                                <p:cTn id="93" presetID="10" presetClass="exit" presetSubtype="0" fill="hold" grpId="2" nodeType="withEffect">
                                  <p:stCondLst>
                                    <p:cond delay="1800"/>
                                  </p:stCondLst>
                                  <p:childTnLst>
                                    <p:animEffect transition="out" filter="fade">
                                      <p:cBhvr>
                                        <p:cTn id="94" dur="1000"/>
                                        <p:tgtEl>
                                          <p:spTgt spid="71"/>
                                        </p:tgtEl>
                                      </p:cBhvr>
                                    </p:animEffect>
                                    <p:set>
                                      <p:cBhvr>
                                        <p:cTn id="95" dur="1" fill="hold">
                                          <p:stCondLst>
                                            <p:cond delay="999"/>
                                          </p:stCondLst>
                                        </p:cTn>
                                        <p:tgtEl>
                                          <p:spTgt spid="71"/>
                                        </p:tgtEl>
                                        <p:attrNameLst>
                                          <p:attrName>style.visibility</p:attrName>
                                        </p:attrNameLst>
                                      </p:cBhvr>
                                      <p:to>
                                        <p:strVal val="hidden"/>
                                      </p:to>
                                    </p:set>
                                  </p:childTnLst>
                                </p:cTn>
                              </p:par>
                              <p:par>
                                <p:cTn id="96" presetID="10" presetClass="exit" presetSubtype="0" fill="hold" grpId="2" nodeType="withEffect">
                                  <p:stCondLst>
                                    <p:cond delay="2100"/>
                                  </p:stCondLst>
                                  <p:childTnLst>
                                    <p:animEffect transition="out" filter="fade">
                                      <p:cBhvr>
                                        <p:cTn id="97" dur="1000"/>
                                        <p:tgtEl>
                                          <p:spTgt spid="72"/>
                                        </p:tgtEl>
                                      </p:cBhvr>
                                    </p:animEffect>
                                    <p:set>
                                      <p:cBhvr>
                                        <p:cTn id="98" dur="1" fill="hold">
                                          <p:stCondLst>
                                            <p:cond delay="999"/>
                                          </p:stCondLst>
                                        </p:cTn>
                                        <p:tgtEl>
                                          <p:spTgt spid="72"/>
                                        </p:tgtEl>
                                        <p:attrNameLst>
                                          <p:attrName>style.visibility</p:attrName>
                                        </p:attrNameLst>
                                      </p:cBhvr>
                                      <p:to>
                                        <p:strVal val="hidden"/>
                                      </p:to>
                                    </p:set>
                                  </p:childTnLst>
                                </p:cTn>
                              </p:par>
                              <p:par>
                                <p:cTn id="99" presetID="10" presetClass="exit" presetSubtype="0" fill="hold" grpId="2" nodeType="withEffect">
                                  <p:stCondLst>
                                    <p:cond delay="2300"/>
                                  </p:stCondLst>
                                  <p:childTnLst>
                                    <p:animEffect transition="out" filter="fade">
                                      <p:cBhvr>
                                        <p:cTn id="100" dur="1000"/>
                                        <p:tgtEl>
                                          <p:spTgt spid="73"/>
                                        </p:tgtEl>
                                      </p:cBhvr>
                                    </p:animEffect>
                                    <p:set>
                                      <p:cBhvr>
                                        <p:cTn id="101" dur="1" fill="hold">
                                          <p:stCondLst>
                                            <p:cond delay="999"/>
                                          </p:stCondLst>
                                        </p:cTn>
                                        <p:tgtEl>
                                          <p:spTgt spid="73"/>
                                        </p:tgtEl>
                                        <p:attrNameLst>
                                          <p:attrName>style.visibility</p:attrName>
                                        </p:attrNameLst>
                                      </p:cBhvr>
                                      <p:to>
                                        <p:strVal val="hidden"/>
                                      </p:to>
                                    </p:set>
                                  </p:childTnLst>
                                </p:cTn>
                              </p:par>
                              <p:par>
                                <p:cTn id="102" presetID="10" presetClass="exit" presetSubtype="0" fill="hold" grpId="2" nodeType="withEffect">
                                  <p:stCondLst>
                                    <p:cond delay="2200"/>
                                  </p:stCondLst>
                                  <p:childTnLst>
                                    <p:animEffect transition="out" filter="fade">
                                      <p:cBhvr>
                                        <p:cTn id="103" dur="1000"/>
                                        <p:tgtEl>
                                          <p:spTgt spid="74"/>
                                        </p:tgtEl>
                                      </p:cBhvr>
                                    </p:animEffect>
                                    <p:set>
                                      <p:cBhvr>
                                        <p:cTn id="104" dur="1" fill="hold">
                                          <p:stCondLst>
                                            <p:cond delay="999"/>
                                          </p:stCondLst>
                                        </p:cTn>
                                        <p:tgtEl>
                                          <p:spTgt spid="74"/>
                                        </p:tgtEl>
                                        <p:attrNameLst>
                                          <p:attrName>style.visibility</p:attrName>
                                        </p:attrNameLst>
                                      </p:cBhvr>
                                      <p:to>
                                        <p:strVal val="hidden"/>
                                      </p:to>
                                    </p:set>
                                  </p:childTnLst>
                                </p:cTn>
                              </p:par>
                              <p:par>
                                <p:cTn id="105" presetID="10" presetClass="exit" presetSubtype="0" fill="hold" grpId="2" nodeType="withEffect">
                                  <p:stCondLst>
                                    <p:cond delay="3700"/>
                                  </p:stCondLst>
                                  <p:childTnLst>
                                    <p:animEffect transition="out" filter="fade">
                                      <p:cBhvr>
                                        <p:cTn id="106" dur="1000"/>
                                        <p:tgtEl>
                                          <p:spTgt spid="75"/>
                                        </p:tgtEl>
                                      </p:cBhvr>
                                    </p:animEffect>
                                    <p:set>
                                      <p:cBhvr>
                                        <p:cTn id="107" dur="1" fill="hold">
                                          <p:stCondLst>
                                            <p:cond delay="999"/>
                                          </p:stCondLst>
                                        </p:cTn>
                                        <p:tgtEl>
                                          <p:spTgt spid="75"/>
                                        </p:tgtEl>
                                        <p:attrNameLst>
                                          <p:attrName>style.visibility</p:attrName>
                                        </p:attrNameLst>
                                      </p:cBhvr>
                                      <p:to>
                                        <p:strVal val="hidden"/>
                                      </p:to>
                                    </p:set>
                                  </p:childTnLst>
                                </p:cTn>
                              </p:par>
                              <p:par>
                                <p:cTn id="108" presetID="10" presetClass="exit" presetSubtype="0" fill="hold" grpId="2" nodeType="withEffect">
                                  <p:stCondLst>
                                    <p:cond delay="3200"/>
                                  </p:stCondLst>
                                  <p:childTnLst>
                                    <p:animEffect transition="out" filter="fade">
                                      <p:cBhvr>
                                        <p:cTn id="109" dur="1000"/>
                                        <p:tgtEl>
                                          <p:spTgt spid="76"/>
                                        </p:tgtEl>
                                      </p:cBhvr>
                                    </p:animEffect>
                                    <p:set>
                                      <p:cBhvr>
                                        <p:cTn id="110" dur="1" fill="hold">
                                          <p:stCondLst>
                                            <p:cond delay="999"/>
                                          </p:stCondLst>
                                        </p:cTn>
                                        <p:tgtEl>
                                          <p:spTgt spid="76"/>
                                        </p:tgtEl>
                                        <p:attrNameLst>
                                          <p:attrName>style.visibility</p:attrName>
                                        </p:attrNameLst>
                                      </p:cBhvr>
                                      <p:to>
                                        <p:strVal val="hidden"/>
                                      </p:to>
                                    </p:set>
                                  </p:childTnLst>
                                </p:cTn>
                              </p:par>
                              <p:par>
                                <p:cTn id="111" presetID="10" presetClass="exit" presetSubtype="0" fill="hold" grpId="2" nodeType="withEffect">
                                  <p:stCondLst>
                                    <p:cond delay="7100"/>
                                  </p:stCondLst>
                                  <p:childTnLst>
                                    <p:animEffect transition="out" filter="fade">
                                      <p:cBhvr>
                                        <p:cTn id="112" dur="1000"/>
                                        <p:tgtEl>
                                          <p:spTgt spid="77"/>
                                        </p:tgtEl>
                                      </p:cBhvr>
                                    </p:animEffect>
                                    <p:set>
                                      <p:cBhvr>
                                        <p:cTn id="113" dur="1" fill="hold">
                                          <p:stCondLst>
                                            <p:cond delay="999"/>
                                          </p:stCondLst>
                                        </p:cTn>
                                        <p:tgtEl>
                                          <p:spTgt spid="77"/>
                                        </p:tgtEl>
                                        <p:attrNameLst>
                                          <p:attrName>style.visibility</p:attrName>
                                        </p:attrNameLst>
                                      </p:cBhvr>
                                      <p:to>
                                        <p:strVal val="hidden"/>
                                      </p:to>
                                    </p:set>
                                  </p:childTnLst>
                                </p:cTn>
                              </p:par>
                              <p:par>
                                <p:cTn id="114" presetID="10" presetClass="exit" presetSubtype="0" fill="hold" grpId="2" nodeType="withEffect">
                                  <p:stCondLst>
                                    <p:cond delay="7100"/>
                                  </p:stCondLst>
                                  <p:childTnLst>
                                    <p:animEffect transition="out" filter="fade">
                                      <p:cBhvr>
                                        <p:cTn id="115" dur="1000"/>
                                        <p:tgtEl>
                                          <p:spTgt spid="55"/>
                                        </p:tgtEl>
                                      </p:cBhvr>
                                    </p:animEffect>
                                    <p:set>
                                      <p:cBhvr>
                                        <p:cTn id="116" dur="1" fill="hold">
                                          <p:stCondLst>
                                            <p:cond delay="999"/>
                                          </p:stCondLst>
                                        </p:cTn>
                                        <p:tgtEl>
                                          <p:spTgt spid="55"/>
                                        </p:tgtEl>
                                        <p:attrNameLst>
                                          <p:attrName>style.visibility</p:attrName>
                                        </p:attrNameLst>
                                      </p:cBhvr>
                                      <p:to>
                                        <p:strVal val="hidden"/>
                                      </p:to>
                                    </p:set>
                                  </p:childTnLst>
                                </p:cTn>
                              </p:par>
                              <p:par>
                                <p:cTn id="117" presetID="10" presetClass="exit" presetSubtype="0" fill="hold" grpId="2" nodeType="withEffect">
                                  <p:stCondLst>
                                    <p:cond delay="7100"/>
                                  </p:stCondLst>
                                  <p:childTnLst>
                                    <p:animEffect transition="out" filter="fade">
                                      <p:cBhvr>
                                        <p:cTn id="118" dur="1000"/>
                                        <p:tgtEl>
                                          <p:spTgt spid="56"/>
                                        </p:tgtEl>
                                      </p:cBhvr>
                                    </p:animEffect>
                                    <p:set>
                                      <p:cBhvr>
                                        <p:cTn id="119" dur="1" fill="hold">
                                          <p:stCondLst>
                                            <p:cond delay="999"/>
                                          </p:stCondLst>
                                        </p:cTn>
                                        <p:tgtEl>
                                          <p:spTgt spid="56"/>
                                        </p:tgtEl>
                                        <p:attrNameLst>
                                          <p:attrName>style.visibility</p:attrName>
                                        </p:attrNameLst>
                                      </p:cBhvr>
                                      <p:to>
                                        <p:strVal val="hidden"/>
                                      </p:to>
                                    </p:set>
                                  </p:childTnLst>
                                </p:cTn>
                              </p:par>
                              <p:par>
                                <p:cTn id="120" presetID="10" presetClass="exit" presetSubtype="0" fill="hold" grpId="2" nodeType="withEffect">
                                  <p:stCondLst>
                                    <p:cond delay="2700"/>
                                  </p:stCondLst>
                                  <p:childTnLst>
                                    <p:animEffect transition="out" filter="fade">
                                      <p:cBhvr>
                                        <p:cTn id="121" dur="1000"/>
                                        <p:tgtEl>
                                          <p:spTgt spid="78"/>
                                        </p:tgtEl>
                                      </p:cBhvr>
                                    </p:animEffect>
                                    <p:set>
                                      <p:cBhvr>
                                        <p:cTn id="122" dur="1" fill="hold">
                                          <p:stCondLst>
                                            <p:cond delay="999"/>
                                          </p:stCondLst>
                                        </p:cTn>
                                        <p:tgtEl>
                                          <p:spTgt spid="78"/>
                                        </p:tgtEl>
                                        <p:attrNameLst>
                                          <p:attrName>style.visibility</p:attrName>
                                        </p:attrNameLst>
                                      </p:cBhvr>
                                      <p:to>
                                        <p:strVal val="hidden"/>
                                      </p:to>
                                    </p:set>
                                  </p:childTnLst>
                                </p:cTn>
                              </p:par>
                              <p:par>
                                <p:cTn id="123" presetID="10" presetClass="exit" presetSubtype="0" fill="hold" grpId="2" nodeType="withEffect">
                                  <p:stCondLst>
                                    <p:cond delay="3000"/>
                                  </p:stCondLst>
                                  <p:childTnLst>
                                    <p:animEffect transition="out" filter="fade">
                                      <p:cBhvr>
                                        <p:cTn id="124" dur="1000"/>
                                        <p:tgtEl>
                                          <p:spTgt spid="79"/>
                                        </p:tgtEl>
                                      </p:cBhvr>
                                    </p:animEffect>
                                    <p:set>
                                      <p:cBhvr>
                                        <p:cTn id="125" dur="1" fill="hold">
                                          <p:stCondLst>
                                            <p:cond delay="999"/>
                                          </p:stCondLst>
                                        </p:cTn>
                                        <p:tgtEl>
                                          <p:spTgt spid="79"/>
                                        </p:tgtEl>
                                        <p:attrNameLst>
                                          <p:attrName>style.visibility</p:attrName>
                                        </p:attrNameLst>
                                      </p:cBhvr>
                                      <p:to>
                                        <p:strVal val="hidden"/>
                                      </p:to>
                                    </p:set>
                                  </p:childTnLst>
                                </p:cTn>
                              </p:par>
                              <p:par>
                                <p:cTn id="126" presetID="10" presetClass="exit" presetSubtype="0" fill="hold" grpId="2" nodeType="withEffect">
                                  <p:stCondLst>
                                    <p:cond delay="2500"/>
                                  </p:stCondLst>
                                  <p:childTnLst>
                                    <p:animEffect transition="out" filter="fade">
                                      <p:cBhvr>
                                        <p:cTn id="127" dur="1000"/>
                                        <p:tgtEl>
                                          <p:spTgt spid="80"/>
                                        </p:tgtEl>
                                      </p:cBhvr>
                                    </p:animEffect>
                                    <p:set>
                                      <p:cBhvr>
                                        <p:cTn id="128" dur="1" fill="hold">
                                          <p:stCondLst>
                                            <p:cond delay="999"/>
                                          </p:stCondLst>
                                        </p:cTn>
                                        <p:tgtEl>
                                          <p:spTgt spid="80"/>
                                        </p:tgtEl>
                                        <p:attrNameLst>
                                          <p:attrName>style.visibility</p:attrName>
                                        </p:attrNameLst>
                                      </p:cBhvr>
                                      <p:to>
                                        <p:strVal val="hidden"/>
                                      </p:to>
                                    </p:set>
                                  </p:childTnLst>
                                </p:cTn>
                              </p:par>
                              <p:par>
                                <p:cTn id="129" presetID="10" presetClass="entr" presetSubtype="0" fill="hold" grpId="1"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fade">
                                      <p:cBhvr>
                                        <p:cTn id="131" dur="200"/>
                                        <p:tgtEl>
                                          <p:spTgt spid="47"/>
                                        </p:tgtEl>
                                      </p:cBhvr>
                                    </p:animEffect>
                                  </p:childTnLst>
                                </p:cTn>
                              </p:par>
                              <p:par>
                                <p:cTn id="132" presetID="0" presetClass="path" presetSubtype="0" accel="50000" decel="50000" fill="hold" grpId="0" nodeType="withEffect">
                                  <p:stCondLst>
                                    <p:cond delay="0"/>
                                  </p:stCondLst>
                                  <p:childTnLst>
                                    <p:animMotion origin="layout" path="M -3.33333E-6 3.7037E-6 L 0.03907 0.0375 L 0.14462 0.04953 L 0.21841 0.10162 L 0.26268 0.12777 L 0.27275 0.15486 L 0.30799 0.12777 L 0.27518 0.17615 " pathEditMode="relative" rAng="0" ptsTypes="AAAAAAAA">
                                      <p:cBhvr>
                                        <p:cTn id="133" dur="2500" fill="hold"/>
                                        <p:tgtEl>
                                          <p:spTgt spid="47"/>
                                        </p:tgtEl>
                                        <p:attrNameLst>
                                          <p:attrName>ppt_x</p:attrName>
                                          <p:attrName>ppt_y</p:attrName>
                                        </p:attrNameLst>
                                      </p:cBhvr>
                                      <p:rCtr x="15399" y="8796"/>
                                    </p:animMotion>
                                  </p:childTnLst>
                                </p:cTn>
                              </p:par>
                              <p:par>
                                <p:cTn id="134" presetID="10" presetClass="exit" presetSubtype="0" fill="hold" grpId="2" nodeType="withEffect">
                                  <p:stCondLst>
                                    <p:cond delay="2800"/>
                                  </p:stCondLst>
                                  <p:childTnLst>
                                    <p:animEffect transition="out" filter="fade">
                                      <p:cBhvr>
                                        <p:cTn id="135" dur="1000"/>
                                        <p:tgtEl>
                                          <p:spTgt spid="47"/>
                                        </p:tgtEl>
                                      </p:cBhvr>
                                    </p:animEffect>
                                    <p:set>
                                      <p:cBhvr>
                                        <p:cTn id="136" dur="1" fill="hold">
                                          <p:stCondLst>
                                            <p:cond delay="999"/>
                                          </p:stCondLst>
                                        </p:cTn>
                                        <p:tgtEl>
                                          <p:spTgt spid="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6" grpId="0" animBg="1"/>
      <p:bldP spid="76" grpId="1" animBg="1"/>
      <p:bldP spid="76" grpId="2" animBg="1"/>
      <p:bldP spid="77" grpId="0" animBg="1"/>
      <p:bldP spid="77" grpId="1" animBg="1"/>
      <p:bldP spid="77" grpId="2" animBg="1"/>
      <p:bldP spid="55" grpId="0" animBg="1"/>
      <p:bldP spid="55" grpId="1" animBg="1"/>
      <p:bldP spid="55" grpId="2" animBg="1"/>
      <p:bldP spid="56" grpId="0" animBg="1"/>
      <p:bldP spid="56" grpId="1" animBg="1"/>
      <p:bldP spid="56" grpId="2" animBg="1"/>
      <p:bldP spid="78" grpId="0" animBg="1"/>
      <p:bldP spid="78" grpId="1" animBg="1"/>
      <p:bldP spid="78" grpId="2" animBg="1"/>
      <p:bldP spid="79" grpId="0" animBg="1"/>
      <p:bldP spid="79" grpId="1" animBg="1"/>
      <p:bldP spid="79" grpId="2" animBg="1"/>
      <p:bldP spid="80" grpId="0" animBg="1"/>
      <p:bldP spid="80" grpId="1" animBg="1"/>
      <p:bldP spid="80" grpId="2" animBg="1"/>
      <p:bldP spid="47" grpId="0" animBg="1"/>
      <p:bldP spid="47" grpId="1" animBg="1"/>
      <p:bldP spid="47"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noProof="0" dirty="0" smtClean="0"/>
              <a:t>SGLT2 inhibition: </a:t>
            </a:r>
            <a:br>
              <a:rPr lang="en-GB" sz="3600" noProof="0" dirty="0" smtClean="0"/>
            </a:br>
            <a:r>
              <a:rPr lang="en-GB" sz="3600" noProof="0" dirty="0" smtClean="0"/>
              <a:t>a mechanism for direct glucose removal</a:t>
            </a:r>
            <a:endParaRPr lang="en-GB" sz="3600" noProof="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2410037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1" descr="Large.png"/>
          <p:cNvPicPr>
            <a:picLocks noChangeAspect="1"/>
          </p:cNvPicPr>
          <p:nvPr/>
        </p:nvPicPr>
        <p:blipFill>
          <a:blip r:embed="rId4" cstate="print"/>
          <a:srcRect/>
          <a:stretch>
            <a:fillRect/>
          </a:stretch>
        </p:blipFill>
        <p:spPr bwMode="auto">
          <a:xfrm>
            <a:off x="3135064" y="2308156"/>
            <a:ext cx="1028038" cy="1939850"/>
          </a:xfrm>
          <a:prstGeom prst="rect">
            <a:avLst/>
          </a:prstGeom>
          <a:noFill/>
          <a:ln w="9525">
            <a:noFill/>
            <a:miter lim="800000"/>
            <a:headEnd/>
            <a:tailEnd/>
          </a:ln>
        </p:spPr>
      </p:pic>
      <p:pic>
        <p:nvPicPr>
          <p:cNvPr id="49" name="Picture 9" descr="Glucose.png"/>
          <p:cNvPicPr>
            <a:picLocks noChangeAspect="1"/>
          </p:cNvPicPr>
          <p:nvPr/>
        </p:nvPicPr>
        <p:blipFill>
          <a:blip r:embed="rId5" cstate="print"/>
          <a:srcRect/>
          <a:stretch>
            <a:fillRect/>
          </a:stretch>
        </p:blipFill>
        <p:spPr bwMode="auto">
          <a:xfrm>
            <a:off x="1796404" y="1553695"/>
            <a:ext cx="5150271" cy="3241490"/>
          </a:xfrm>
          <a:prstGeom prst="rect">
            <a:avLst/>
          </a:prstGeom>
          <a:noFill/>
          <a:ln w="9525">
            <a:noFill/>
            <a:miter lim="800000"/>
            <a:headEnd/>
            <a:tailEnd/>
          </a:ln>
        </p:spPr>
      </p:pic>
      <p:pic>
        <p:nvPicPr>
          <p:cNvPr id="50" name="Picture 9" descr="Glucose.png"/>
          <p:cNvPicPr>
            <a:picLocks noChangeAspect="1"/>
          </p:cNvPicPr>
          <p:nvPr/>
        </p:nvPicPr>
        <p:blipFill rotWithShape="1">
          <a:blip r:embed="rId5" cstate="print">
            <a:duotone>
              <a:prstClr val="black"/>
              <a:schemeClr val="accent2">
                <a:tint val="45000"/>
                <a:satMod val="400000"/>
              </a:schemeClr>
            </a:duotone>
          </a:blip>
          <a:srcRect l="47728" t="-1" r="13686" b="-901"/>
          <a:stretch/>
        </p:blipFill>
        <p:spPr bwMode="auto">
          <a:xfrm>
            <a:off x="4254500" y="1553694"/>
            <a:ext cx="1987274" cy="3270760"/>
          </a:xfrm>
          <a:prstGeom prst="rect">
            <a:avLst/>
          </a:prstGeom>
          <a:noFill/>
          <a:ln w="9525">
            <a:noFill/>
            <a:miter lim="800000"/>
            <a:headEnd/>
            <a:tailEnd/>
          </a:ln>
        </p:spPr>
      </p:pic>
      <p:pic>
        <p:nvPicPr>
          <p:cNvPr id="51" name="Picture 9" descr="Glucose.png"/>
          <p:cNvPicPr>
            <a:picLocks noChangeAspect="1"/>
          </p:cNvPicPr>
          <p:nvPr/>
        </p:nvPicPr>
        <p:blipFill rotWithShape="1">
          <a:blip r:embed="rId5" cstate="print">
            <a:duotone>
              <a:prstClr val="black"/>
              <a:schemeClr val="accent2">
                <a:tint val="45000"/>
                <a:satMod val="400000"/>
              </a:schemeClr>
            </a:duotone>
          </a:blip>
          <a:srcRect l="27137" t="-1" r="52438" b="-901"/>
          <a:stretch/>
        </p:blipFill>
        <p:spPr bwMode="auto">
          <a:xfrm>
            <a:off x="3194053" y="1553694"/>
            <a:ext cx="1051947" cy="3270760"/>
          </a:xfrm>
          <a:prstGeom prst="rect">
            <a:avLst/>
          </a:prstGeom>
          <a:noFill/>
          <a:ln w="9525">
            <a:noFill/>
            <a:miter lim="800000"/>
            <a:headEnd/>
            <a:tailEnd/>
          </a:ln>
        </p:spPr>
      </p:pic>
      <p:pic>
        <p:nvPicPr>
          <p:cNvPr id="52" name="Picture 9" descr="Glucose.png"/>
          <p:cNvPicPr>
            <a:picLocks noChangeAspect="1"/>
          </p:cNvPicPr>
          <p:nvPr/>
        </p:nvPicPr>
        <p:blipFill rotWithShape="1">
          <a:blip r:embed="rId5" cstate="print">
            <a:duotone>
              <a:prstClr val="black"/>
              <a:schemeClr val="accent2">
                <a:tint val="45000"/>
                <a:satMod val="400000"/>
              </a:schemeClr>
            </a:duotone>
          </a:blip>
          <a:srcRect r="72862" b="72662"/>
          <a:stretch/>
        </p:blipFill>
        <p:spPr bwMode="auto">
          <a:xfrm>
            <a:off x="1796403" y="1553695"/>
            <a:ext cx="1397649" cy="886172"/>
          </a:xfrm>
          <a:prstGeom prst="rect">
            <a:avLst/>
          </a:prstGeom>
          <a:noFill/>
          <a:ln w="9525">
            <a:noFill/>
            <a:miter lim="800000"/>
            <a:headEnd/>
            <a:tailEnd/>
          </a:ln>
        </p:spPr>
      </p:pic>
      <p:pic>
        <p:nvPicPr>
          <p:cNvPr id="53" name="Picture 9" descr="Glucose.png"/>
          <p:cNvPicPr>
            <a:picLocks noChangeAspect="1"/>
          </p:cNvPicPr>
          <p:nvPr/>
        </p:nvPicPr>
        <p:blipFill rotWithShape="1">
          <a:blip r:embed="rId5" cstate="print">
            <a:duotone>
              <a:prstClr val="black"/>
              <a:schemeClr val="accent2">
                <a:tint val="45000"/>
                <a:satMod val="400000"/>
              </a:schemeClr>
            </a:duotone>
          </a:blip>
          <a:srcRect l="86504" t="-1" r="-1907" b="-901"/>
          <a:stretch/>
        </p:blipFill>
        <p:spPr bwMode="auto">
          <a:xfrm>
            <a:off x="6251581" y="1553694"/>
            <a:ext cx="793281" cy="3270760"/>
          </a:xfrm>
          <a:prstGeom prst="rect">
            <a:avLst/>
          </a:prstGeom>
          <a:noFill/>
          <a:ln w="9525">
            <a:noFill/>
            <a:miter lim="800000"/>
            <a:headEnd/>
            <a:tailEnd/>
          </a:ln>
        </p:spPr>
      </p:pic>
      <p:pic>
        <p:nvPicPr>
          <p:cNvPr id="54" name="Picture 58" descr="Blood Tubes.png"/>
          <p:cNvPicPr>
            <a:picLocks noChangeAspect="1"/>
          </p:cNvPicPr>
          <p:nvPr/>
        </p:nvPicPr>
        <p:blipFill>
          <a:blip r:embed="rId6" cstate="print"/>
          <a:srcRect/>
          <a:stretch>
            <a:fillRect/>
          </a:stretch>
        </p:blipFill>
        <p:spPr bwMode="auto">
          <a:xfrm rot="-800787">
            <a:off x="1227607" y="1430993"/>
            <a:ext cx="970085" cy="744155"/>
          </a:xfrm>
          <a:prstGeom prst="rect">
            <a:avLst/>
          </a:prstGeom>
          <a:noFill/>
          <a:ln w="9525">
            <a:noFill/>
            <a:miter lim="800000"/>
            <a:headEnd/>
            <a:tailEnd/>
          </a:ln>
        </p:spPr>
      </p:pic>
      <p:sp>
        <p:nvSpPr>
          <p:cNvPr id="2" name="Content Placeholder 1"/>
          <p:cNvSpPr>
            <a:spLocks noGrp="1"/>
          </p:cNvSpPr>
          <p:nvPr>
            <p:ph type="body" sz="quarter" idx="13"/>
          </p:nvPr>
        </p:nvSpPr>
        <p:spPr/>
        <p:txBody>
          <a:bodyPr/>
          <a:lstStyle/>
          <a:p>
            <a:r>
              <a:rPr lang="en-GB" noProof="0" dirty="0" smtClean="0"/>
              <a:t>*Loss of ~ 80 g of glucose/day (~ 240 cal/day).</a:t>
            </a:r>
          </a:p>
          <a:p>
            <a:r>
              <a:rPr lang="en-GB" noProof="0" dirty="0" smtClean="0"/>
              <a:t>Gerich JE. </a:t>
            </a:r>
            <a:r>
              <a:rPr lang="en-GB" i="1" noProof="0" dirty="0" smtClean="0"/>
              <a:t>Diabet Med</a:t>
            </a:r>
            <a:r>
              <a:rPr lang="en-GB" noProof="0" dirty="0" smtClean="0"/>
              <a:t>. 2010;27:136–142. </a:t>
            </a:r>
            <a:endParaRPr lang="en-GB" noProof="0" dirty="0"/>
          </a:p>
        </p:txBody>
      </p:sp>
      <p:sp>
        <p:nvSpPr>
          <p:cNvPr id="384007" name="Title 48"/>
          <p:cNvSpPr>
            <a:spLocks noGrp="1"/>
          </p:cNvSpPr>
          <p:nvPr>
            <p:ph type="title"/>
          </p:nvPr>
        </p:nvSpPr>
        <p:spPr/>
        <p:txBody>
          <a:bodyPr/>
          <a:lstStyle/>
          <a:p>
            <a:r>
              <a:rPr lang="en-GB" noProof="0" dirty="0" smtClean="0"/>
              <a:t>Urinary glucose excretion via SGLT2 inhibition</a:t>
            </a:r>
            <a:endParaRPr lang="en-GB" noProof="0" dirty="0"/>
          </a:p>
        </p:txBody>
      </p:sp>
      <p:sp>
        <p:nvSpPr>
          <p:cNvPr id="3" name="Slide Number Placeholder 2"/>
          <p:cNvSpPr>
            <a:spLocks noGrp="1"/>
          </p:cNvSpPr>
          <p:nvPr>
            <p:ph type="sldNum" sz="quarter" idx="12"/>
          </p:nvPr>
        </p:nvSpPr>
        <p:spPr/>
        <p:txBody>
          <a:bodyPr/>
          <a:lstStyle/>
          <a:p>
            <a:fld id="{F6F95BD5-C3FD-4E9B-9240-B27EACB3D069}" type="slidenum">
              <a:rPr lang="en-GB" smtClean="0">
                <a:solidFill>
                  <a:srgbClr val="4D4D4F">
                    <a:tint val="75000"/>
                  </a:srgbClr>
                </a:solidFill>
              </a:rPr>
              <a:pPr/>
              <a:t>23</a:t>
            </a:fld>
            <a:endParaRPr lang="en-GB" dirty="0">
              <a:solidFill>
                <a:srgbClr val="4D4D4F">
                  <a:tint val="75000"/>
                </a:srgbClr>
              </a:solidFill>
            </a:endParaRPr>
          </a:p>
        </p:txBody>
      </p:sp>
      <p:sp>
        <p:nvSpPr>
          <p:cNvPr id="4" name="Text Placeholder 3"/>
          <p:cNvSpPr>
            <a:spLocks noGrp="1"/>
          </p:cNvSpPr>
          <p:nvPr>
            <p:ph type="body" sz="quarter" idx="14"/>
          </p:nvPr>
        </p:nvSpPr>
        <p:spPr/>
        <p:txBody>
          <a:bodyPr/>
          <a:lstStyle/>
          <a:p>
            <a:endParaRPr lang="en-GB" dirty="0"/>
          </a:p>
        </p:txBody>
      </p:sp>
      <p:sp>
        <p:nvSpPr>
          <p:cNvPr id="69" name="Hexagon 68"/>
          <p:cNvSpPr/>
          <p:nvPr/>
        </p:nvSpPr>
        <p:spPr>
          <a:xfrm>
            <a:off x="1983013" y="1756105"/>
            <a:ext cx="131025" cy="8324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70" name="Hexagon 69"/>
          <p:cNvSpPr/>
          <p:nvPr/>
        </p:nvSpPr>
        <p:spPr>
          <a:xfrm>
            <a:off x="2149315" y="1708181"/>
            <a:ext cx="133543"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61" name="Hexagon 60"/>
          <p:cNvSpPr/>
          <p:nvPr/>
        </p:nvSpPr>
        <p:spPr>
          <a:xfrm>
            <a:off x="2267751" y="1792058"/>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78" name="Hexagon 77"/>
          <p:cNvSpPr/>
          <p:nvPr/>
        </p:nvSpPr>
        <p:spPr>
          <a:xfrm>
            <a:off x="2333250" y="1788902"/>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85" name="Hexagon 84"/>
          <p:cNvSpPr/>
          <p:nvPr/>
        </p:nvSpPr>
        <p:spPr>
          <a:xfrm>
            <a:off x="1937659" y="1957913"/>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86" name="Hexagon 85"/>
          <p:cNvSpPr/>
          <p:nvPr/>
        </p:nvSpPr>
        <p:spPr>
          <a:xfrm>
            <a:off x="1998131" y="1804037"/>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grpSp>
        <p:nvGrpSpPr>
          <p:cNvPr id="384016" name="Group 43"/>
          <p:cNvGrpSpPr>
            <a:grpSpLocks/>
          </p:cNvGrpSpPr>
          <p:nvPr/>
        </p:nvGrpSpPr>
        <p:grpSpPr bwMode="auto">
          <a:xfrm>
            <a:off x="1353081" y="2864846"/>
            <a:ext cx="1249772" cy="338025"/>
            <a:chOff x="3037927" y="2115188"/>
            <a:chExt cx="1252028" cy="453012"/>
          </a:xfrm>
        </p:grpSpPr>
        <p:sp>
          <p:nvSpPr>
            <p:cNvPr id="44" name="Rounded Rectangle 43"/>
            <p:cNvSpPr/>
            <p:nvPr/>
          </p:nvSpPr>
          <p:spPr>
            <a:xfrm>
              <a:off x="3161614" y="2115188"/>
              <a:ext cx="992031" cy="4530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384033" name="TextBox 7"/>
            <p:cNvSpPr txBox="1">
              <a:spLocks noChangeArrowheads="1"/>
            </p:cNvSpPr>
            <p:nvPr/>
          </p:nvSpPr>
          <p:spPr bwMode="auto">
            <a:xfrm>
              <a:off x="3037927" y="2174745"/>
              <a:ext cx="1252028" cy="366242"/>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200" dirty="0" smtClean="0">
                  <a:solidFill>
                    <a:srgbClr val="4D4D4F"/>
                  </a:solidFill>
                  <a:cs typeface="Arial" charset="0"/>
                </a:rPr>
                <a:t>SGLT2</a:t>
              </a:r>
              <a:endParaRPr lang="en-GB" sz="1200" dirty="0">
                <a:solidFill>
                  <a:srgbClr val="4D4D4F"/>
                </a:solidFill>
                <a:cs typeface="Arial" charset="0"/>
              </a:endParaRPr>
            </a:p>
          </p:txBody>
        </p:sp>
      </p:grpSp>
      <p:grpSp>
        <p:nvGrpSpPr>
          <p:cNvPr id="5" name="Group 35"/>
          <p:cNvGrpSpPr>
            <a:grpSpLocks/>
          </p:cNvGrpSpPr>
          <p:nvPr/>
        </p:nvGrpSpPr>
        <p:grpSpPr bwMode="auto">
          <a:xfrm>
            <a:off x="1337962" y="2585247"/>
            <a:ext cx="1224576" cy="697397"/>
            <a:chOff x="1246423" y="3271345"/>
            <a:chExt cx="1157818" cy="837275"/>
          </a:xfrm>
        </p:grpSpPr>
        <p:sp>
          <p:nvSpPr>
            <p:cNvPr id="34" name="Isosceles Triangle 33"/>
            <p:cNvSpPr/>
            <p:nvPr/>
          </p:nvSpPr>
          <p:spPr>
            <a:xfrm>
              <a:off x="1246423" y="3271345"/>
              <a:ext cx="1157818" cy="837275"/>
            </a:xfrm>
            <a:prstGeom prst="triangle">
              <a:avLst>
                <a:gd name="adj" fmla="val 49319"/>
              </a:avLst>
            </a:prstGeom>
            <a:solidFill>
              <a:srgbClr val="0590D5"/>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600" dirty="0">
                <a:solidFill>
                  <a:srgbClr val="4D4D4F"/>
                </a:solidFill>
                <a:cs typeface="Arial" pitchFamily="34" charset="0"/>
              </a:endParaRPr>
            </a:p>
          </p:txBody>
        </p:sp>
        <p:sp>
          <p:nvSpPr>
            <p:cNvPr id="384031" name="Rectangle 34"/>
            <p:cNvSpPr>
              <a:spLocks noChangeArrowheads="1"/>
            </p:cNvSpPr>
            <p:nvPr/>
          </p:nvSpPr>
          <p:spPr bwMode="auto">
            <a:xfrm>
              <a:off x="1507234" y="3627796"/>
              <a:ext cx="611096" cy="472970"/>
            </a:xfrm>
            <a:prstGeom prst="rect">
              <a:avLst/>
            </a:prstGeom>
            <a:noFill/>
            <a:ln w="9525">
              <a:noFill/>
              <a:miter lim="800000"/>
              <a:headEnd/>
              <a:tailEnd/>
            </a:ln>
          </p:spPr>
          <p:txBody>
            <a:bodyPr wrap="none">
              <a:spAutoFit/>
            </a:bodyPr>
            <a:lstStyle/>
            <a:p>
              <a:pPr algn="ctr" fontAlgn="base">
                <a:lnSpc>
                  <a:spcPct val="98000"/>
                </a:lnSpc>
                <a:spcBef>
                  <a:spcPct val="0"/>
                </a:spcBef>
                <a:spcAft>
                  <a:spcPct val="0"/>
                </a:spcAft>
              </a:pPr>
              <a:r>
                <a:rPr lang="en-GB" sz="1000" b="1" dirty="0" smtClean="0">
                  <a:solidFill>
                    <a:schemeClr val="bg1"/>
                  </a:solidFill>
                  <a:cs typeface="Arial" charset="0"/>
                </a:rPr>
                <a:t>SGLT2</a:t>
              </a:r>
              <a:r>
                <a:rPr lang="en-GB" sz="1000" b="1" dirty="0">
                  <a:solidFill>
                    <a:schemeClr val="bg1"/>
                  </a:solidFill>
                  <a:cs typeface="Arial" charset="0"/>
                </a:rPr>
                <a:t/>
              </a:r>
              <a:br>
                <a:rPr lang="en-GB" sz="1000" b="1" dirty="0">
                  <a:solidFill>
                    <a:schemeClr val="bg1"/>
                  </a:solidFill>
                  <a:cs typeface="Arial" charset="0"/>
                </a:rPr>
              </a:br>
              <a:r>
                <a:rPr lang="en-GB" sz="1000" b="1" dirty="0" smtClean="0">
                  <a:solidFill>
                    <a:schemeClr val="bg1"/>
                  </a:solidFill>
                  <a:cs typeface="Arial" charset="0"/>
                </a:rPr>
                <a:t>inhibitor</a:t>
              </a:r>
              <a:endParaRPr lang="en-GB" sz="1000" b="1" dirty="0">
                <a:solidFill>
                  <a:schemeClr val="bg1"/>
                </a:solidFill>
                <a:cs typeface="Arial" charset="0"/>
              </a:endParaRPr>
            </a:p>
          </p:txBody>
        </p:sp>
      </p:grpSp>
      <p:sp>
        <p:nvSpPr>
          <p:cNvPr id="36" name="Down Arrow 35"/>
          <p:cNvSpPr/>
          <p:nvPr/>
        </p:nvSpPr>
        <p:spPr>
          <a:xfrm rot="3074688">
            <a:off x="3047425" y="3312781"/>
            <a:ext cx="280004" cy="327561"/>
          </a:xfrm>
          <a:prstGeom prst="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100" b="1" u="sng" dirty="0">
              <a:solidFill>
                <a:srgbClr val="4D4D4F"/>
              </a:solidFill>
              <a:cs typeface="Arial" pitchFamily="34" charset="0"/>
            </a:endParaRPr>
          </a:p>
        </p:txBody>
      </p:sp>
      <p:sp>
        <p:nvSpPr>
          <p:cNvPr id="37" name="Hexagon 36"/>
          <p:cNvSpPr/>
          <p:nvPr/>
        </p:nvSpPr>
        <p:spPr>
          <a:xfrm>
            <a:off x="1191826" y="1685477"/>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41" name="Hexagon 40"/>
          <p:cNvSpPr/>
          <p:nvPr/>
        </p:nvSpPr>
        <p:spPr>
          <a:xfrm>
            <a:off x="1272457" y="1761152"/>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42" name="Hexagon 41"/>
          <p:cNvSpPr/>
          <p:nvPr/>
        </p:nvSpPr>
        <p:spPr>
          <a:xfrm>
            <a:off x="1471507" y="1867099"/>
            <a:ext cx="128506" cy="83246"/>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grpSp>
        <p:nvGrpSpPr>
          <p:cNvPr id="384023" name="Group 44"/>
          <p:cNvGrpSpPr>
            <a:grpSpLocks/>
          </p:cNvGrpSpPr>
          <p:nvPr/>
        </p:nvGrpSpPr>
        <p:grpSpPr bwMode="auto">
          <a:xfrm>
            <a:off x="1985529" y="3715008"/>
            <a:ext cx="957487" cy="305095"/>
            <a:chOff x="3860034" y="4747746"/>
            <a:chExt cx="956330" cy="416107"/>
          </a:xfrm>
        </p:grpSpPr>
        <p:sp>
          <p:nvSpPr>
            <p:cNvPr id="48" name="Rounded Rectangle 47"/>
            <p:cNvSpPr/>
            <p:nvPr/>
          </p:nvSpPr>
          <p:spPr>
            <a:xfrm>
              <a:off x="3905334" y="4747746"/>
              <a:ext cx="815397" cy="3720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384029" name="TextBox 14"/>
            <p:cNvSpPr txBox="1">
              <a:spLocks noChangeArrowheads="1"/>
            </p:cNvSpPr>
            <p:nvPr/>
          </p:nvSpPr>
          <p:spPr bwMode="auto">
            <a:xfrm>
              <a:off x="3860034" y="4749947"/>
              <a:ext cx="956330" cy="413906"/>
            </a:xfrm>
            <a:prstGeom prst="rect">
              <a:avLst/>
            </a:prstGeom>
            <a:noFill/>
            <a:ln w="9525">
              <a:noFill/>
              <a:miter lim="800000"/>
              <a:headEnd/>
              <a:tailEnd/>
            </a:ln>
          </p:spPr>
          <p:txBody>
            <a:bodyPr>
              <a:spAutoFit/>
            </a:bodyPr>
            <a:lstStyle/>
            <a:p>
              <a:pPr algn="ctr" fontAlgn="base">
                <a:lnSpc>
                  <a:spcPct val="98000"/>
                </a:lnSpc>
                <a:spcBef>
                  <a:spcPct val="0"/>
                </a:spcBef>
                <a:spcAft>
                  <a:spcPct val="0"/>
                </a:spcAft>
              </a:pPr>
              <a:r>
                <a:rPr lang="en-GB" sz="1400" dirty="0" smtClean="0">
                  <a:solidFill>
                    <a:srgbClr val="4D4D4F"/>
                  </a:solidFill>
                  <a:cs typeface="Arial" charset="0"/>
                </a:rPr>
                <a:t>SGLT1</a:t>
              </a:r>
              <a:endParaRPr lang="en-GB" sz="1400" dirty="0">
                <a:solidFill>
                  <a:srgbClr val="4D4D4F"/>
                </a:solidFill>
                <a:cs typeface="Arial" charset="0"/>
              </a:endParaRPr>
            </a:p>
          </p:txBody>
        </p:sp>
      </p:grpSp>
      <p:grpSp>
        <p:nvGrpSpPr>
          <p:cNvPr id="43" name="Group 13"/>
          <p:cNvGrpSpPr>
            <a:grpSpLocks/>
          </p:cNvGrpSpPr>
          <p:nvPr/>
        </p:nvGrpSpPr>
        <p:grpSpPr bwMode="auto">
          <a:xfrm>
            <a:off x="7077712" y="2371670"/>
            <a:ext cx="1835696" cy="2468331"/>
            <a:chOff x="4213225" y="1238794"/>
            <a:chExt cx="4745038" cy="1487216"/>
          </a:xfrm>
        </p:grpSpPr>
        <p:sp>
          <p:nvSpPr>
            <p:cNvPr id="45" name="Rounded Rectangle 44"/>
            <p:cNvSpPr/>
            <p:nvPr/>
          </p:nvSpPr>
          <p:spPr bwMode="auto">
            <a:xfrm>
              <a:off x="4213225" y="1238794"/>
              <a:ext cx="4745038" cy="14872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1200" dirty="0">
                <a:solidFill>
                  <a:srgbClr val="4D4D4F"/>
                </a:solidFill>
                <a:cs typeface="Arial" pitchFamily="34" charset="0"/>
              </a:endParaRPr>
            </a:p>
          </p:txBody>
        </p:sp>
        <p:sp>
          <p:nvSpPr>
            <p:cNvPr id="55" name="TextBox 68"/>
            <p:cNvSpPr txBox="1">
              <a:spLocks noChangeArrowheads="1"/>
            </p:cNvSpPr>
            <p:nvPr/>
          </p:nvSpPr>
          <p:spPr bwMode="auto">
            <a:xfrm>
              <a:off x="4289419" y="1440303"/>
              <a:ext cx="4634690" cy="1073395"/>
            </a:xfrm>
            <a:prstGeom prst="rect">
              <a:avLst/>
            </a:prstGeom>
            <a:noFill/>
            <a:ln w="9525">
              <a:noFill/>
              <a:miter lim="800000"/>
              <a:headEnd/>
              <a:tailEnd/>
            </a:ln>
          </p:spPr>
          <p:txBody>
            <a:bodyPr anchor="ctr">
              <a:spAutoFit/>
            </a:bodyPr>
            <a:lstStyle/>
            <a:p>
              <a:pPr algn="ctr" fontAlgn="base">
                <a:lnSpc>
                  <a:spcPct val="98000"/>
                </a:lnSpc>
                <a:spcBef>
                  <a:spcPct val="0"/>
                </a:spcBef>
                <a:spcAft>
                  <a:spcPct val="0"/>
                </a:spcAft>
              </a:pPr>
              <a:r>
                <a:rPr lang="en-GB" sz="1400" dirty="0">
                  <a:solidFill>
                    <a:srgbClr val="4D4D4F"/>
                  </a:solidFill>
                  <a:cs typeface="Arial" charset="0"/>
                </a:rPr>
                <a:t>SGLT2 inhibitors reduce glucose </a:t>
              </a:r>
              <a:r>
                <a:rPr lang="en-GB" sz="1400" dirty="0" smtClean="0">
                  <a:solidFill>
                    <a:srgbClr val="4D4D4F"/>
                  </a:solidFill>
                  <a:cs typeface="Arial" charset="0"/>
                </a:rPr>
                <a:t/>
              </a:r>
              <a:br>
                <a:rPr lang="en-GB" sz="1400" dirty="0" smtClean="0">
                  <a:solidFill>
                    <a:srgbClr val="4D4D4F"/>
                  </a:solidFill>
                  <a:cs typeface="Arial" charset="0"/>
                </a:rPr>
              </a:br>
              <a:r>
                <a:rPr lang="en-GB" sz="1400" dirty="0" smtClean="0">
                  <a:solidFill>
                    <a:srgbClr val="4D4D4F"/>
                  </a:solidFill>
                  <a:cs typeface="Arial" charset="0"/>
                </a:rPr>
                <a:t>re-absorption </a:t>
              </a:r>
              <a:r>
                <a:rPr lang="en-GB" sz="1400" dirty="0">
                  <a:solidFill>
                    <a:srgbClr val="4D4D4F"/>
                  </a:solidFill>
                  <a:cs typeface="Arial" charset="0"/>
                </a:rPr>
                <a:t/>
              </a:r>
              <a:br>
                <a:rPr lang="en-GB" sz="1400" dirty="0">
                  <a:solidFill>
                    <a:srgbClr val="4D4D4F"/>
                  </a:solidFill>
                  <a:cs typeface="Arial" charset="0"/>
                </a:rPr>
              </a:br>
              <a:r>
                <a:rPr lang="en-GB" sz="1400" dirty="0">
                  <a:solidFill>
                    <a:srgbClr val="4D4D4F"/>
                  </a:solidFill>
                  <a:cs typeface="Arial" charset="0"/>
                </a:rPr>
                <a:t>in the proximal tubule, leading to </a:t>
              </a:r>
              <a:r>
                <a:rPr lang="en-GB" sz="1400" dirty="0" smtClean="0">
                  <a:solidFill>
                    <a:srgbClr val="4D4D4F"/>
                  </a:solidFill>
                  <a:cs typeface="Arial" charset="0"/>
                </a:rPr>
                <a:t>urinary glucose excretion</a:t>
              </a:r>
              <a:r>
                <a:rPr lang="en-GB" sz="1400" dirty="0" smtClean="0">
                  <a:solidFill>
                    <a:srgbClr val="4D4D4F"/>
                  </a:solidFill>
                </a:rPr>
                <a:t>*</a:t>
              </a:r>
              <a:r>
                <a:rPr lang="en-GB" sz="1400" dirty="0" smtClean="0">
                  <a:solidFill>
                    <a:srgbClr val="4D4D4F"/>
                  </a:solidFill>
                  <a:cs typeface="Arial" charset="0"/>
                </a:rPr>
                <a:t> and osmotic diuresis</a:t>
              </a:r>
              <a:endParaRPr lang="en-GB" sz="1400" dirty="0">
                <a:solidFill>
                  <a:srgbClr val="4D4D4F"/>
                </a:solidFill>
                <a:cs typeface="Arial" charset="0"/>
              </a:endParaRPr>
            </a:p>
          </p:txBody>
        </p:sp>
      </p:grpSp>
      <p:grpSp>
        <p:nvGrpSpPr>
          <p:cNvPr id="56" name="Group 47"/>
          <p:cNvGrpSpPr>
            <a:grpSpLocks/>
          </p:cNvGrpSpPr>
          <p:nvPr/>
        </p:nvGrpSpPr>
        <p:grpSpPr bwMode="auto">
          <a:xfrm>
            <a:off x="179512" y="1005993"/>
            <a:ext cx="1850320" cy="617231"/>
            <a:chOff x="1783124" y="915400"/>
            <a:chExt cx="1528120" cy="1014097"/>
          </a:xfrm>
        </p:grpSpPr>
        <p:grpSp>
          <p:nvGrpSpPr>
            <p:cNvPr id="57" name="Group 46"/>
            <p:cNvGrpSpPr>
              <a:grpSpLocks/>
            </p:cNvGrpSpPr>
            <p:nvPr/>
          </p:nvGrpSpPr>
          <p:grpSpPr bwMode="auto">
            <a:xfrm>
              <a:off x="1783124" y="915400"/>
              <a:ext cx="1528120" cy="845523"/>
              <a:chOff x="1783124" y="875985"/>
              <a:chExt cx="1528120" cy="845523"/>
            </a:xfrm>
          </p:grpSpPr>
          <p:sp>
            <p:nvSpPr>
              <p:cNvPr id="59" name="Rounded Rectangle 58"/>
              <p:cNvSpPr/>
              <p:nvPr/>
            </p:nvSpPr>
            <p:spPr>
              <a:xfrm>
                <a:off x="1794066" y="946241"/>
                <a:ext cx="1517177" cy="705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dirty="0">
                  <a:solidFill>
                    <a:srgbClr val="4D4D4F"/>
                  </a:solidFill>
                  <a:cs typeface="Arial" pitchFamily="34" charset="0"/>
                </a:endParaRPr>
              </a:p>
            </p:txBody>
          </p:sp>
          <p:sp>
            <p:nvSpPr>
              <p:cNvPr id="60" name="TextBox 4"/>
              <p:cNvSpPr txBox="1">
                <a:spLocks noChangeArrowheads="1"/>
              </p:cNvSpPr>
              <p:nvPr/>
            </p:nvSpPr>
            <p:spPr bwMode="auto">
              <a:xfrm>
                <a:off x="1783124" y="875985"/>
                <a:ext cx="1528120" cy="845523"/>
              </a:xfrm>
              <a:prstGeom prst="rect">
                <a:avLst/>
              </a:prstGeom>
              <a:noFill/>
              <a:ln w="9525">
                <a:noFill/>
                <a:miter lim="800000"/>
                <a:headEnd/>
                <a:tailEnd/>
              </a:ln>
            </p:spPr>
            <p:txBody>
              <a:bodyPr wrap="square">
                <a:spAutoFit/>
              </a:bodyPr>
              <a:lstStyle/>
              <a:p>
                <a:pPr algn="ctr" fontAlgn="base">
                  <a:lnSpc>
                    <a:spcPct val="98000"/>
                  </a:lnSpc>
                  <a:spcBef>
                    <a:spcPct val="0"/>
                  </a:spcBef>
                  <a:spcAft>
                    <a:spcPct val="0"/>
                  </a:spcAft>
                </a:pPr>
                <a:r>
                  <a:rPr lang="en-GB" sz="1400" dirty="0" smtClean="0">
                    <a:solidFill>
                      <a:srgbClr val="4D4D4F"/>
                    </a:solidFill>
                    <a:cs typeface="Arial" charset="0"/>
                  </a:rPr>
                  <a:t>Filtered glucose load </a:t>
                </a:r>
                <a:br>
                  <a:rPr lang="en-GB" sz="1400" dirty="0" smtClean="0">
                    <a:solidFill>
                      <a:srgbClr val="4D4D4F"/>
                    </a:solidFill>
                    <a:cs typeface="Arial" charset="0"/>
                  </a:rPr>
                </a:br>
                <a:r>
                  <a:rPr lang="en-GB" sz="1400" dirty="0" smtClean="0">
                    <a:solidFill>
                      <a:srgbClr val="4D4D4F"/>
                    </a:solidFill>
                    <a:cs typeface="Arial" charset="0"/>
                  </a:rPr>
                  <a:t>&gt; 180 g/day</a:t>
                </a:r>
                <a:endParaRPr lang="en-GB" sz="1400" dirty="0">
                  <a:solidFill>
                    <a:srgbClr val="4D4D4F"/>
                  </a:solidFill>
                  <a:cs typeface="Arial" charset="0"/>
                </a:endParaRPr>
              </a:p>
            </p:txBody>
          </p:sp>
        </p:grpSp>
        <p:sp>
          <p:nvSpPr>
            <p:cNvPr id="58" name="Isosceles Triangle 57"/>
            <p:cNvSpPr/>
            <p:nvPr/>
          </p:nvSpPr>
          <p:spPr>
            <a:xfrm flipV="1">
              <a:off x="2450565" y="1718219"/>
              <a:ext cx="105861" cy="211278"/>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098" fontAlgn="base">
                <a:lnSpc>
                  <a:spcPct val="98000"/>
                </a:lnSpc>
                <a:spcBef>
                  <a:spcPct val="0"/>
                </a:spcBef>
                <a:spcAft>
                  <a:spcPct val="0"/>
                </a:spcAft>
                <a:defRPr/>
              </a:pPr>
              <a:endParaRPr lang="en-GB" sz="900" dirty="0">
                <a:solidFill>
                  <a:srgbClr val="4D4D4F"/>
                </a:solidFill>
                <a:cs typeface="Arial" pitchFamily="34" charset="0"/>
              </a:endParaRPr>
            </a:p>
          </p:txBody>
        </p:sp>
      </p:grpSp>
      <p:sp>
        <p:nvSpPr>
          <p:cNvPr id="62" name="Hexagon 61"/>
          <p:cNvSpPr/>
          <p:nvPr/>
        </p:nvSpPr>
        <p:spPr>
          <a:xfrm>
            <a:off x="2267751" y="1769813"/>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
        <p:nvSpPr>
          <p:cNvPr id="63" name="Hexagon 62"/>
          <p:cNvSpPr/>
          <p:nvPr/>
        </p:nvSpPr>
        <p:spPr>
          <a:xfrm>
            <a:off x="2267751" y="1823819"/>
            <a:ext cx="131025" cy="85767"/>
          </a:xfrm>
          <a:prstGeom prst="hexagon">
            <a:avLst/>
          </a:prstGeom>
          <a:solidFill>
            <a:srgbClr val="0590D5"/>
          </a:solidFill>
          <a:ln w="19050"/>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anchor="ctr"/>
          <a:lstStyle/>
          <a:p>
            <a:pPr defTabSz="914098" fontAlgn="base">
              <a:lnSpc>
                <a:spcPct val="98000"/>
              </a:lnSpc>
              <a:spcBef>
                <a:spcPct val="0"/>
              </a:spcBef>
              <a:spcAft>
                <a:spcPct val="0"/>
              </a:spcAft>
              <a:defRPr/>
            </a:pPr>
            <a:endParaRPr lang="en-GB" sz="1000" dirty="0">
              <a:solidFill>
                <a:srgbClr val="4D4D4F"/>
              </a:solidFill>
              <a:cs typeface="Arial" pitchFamily="34" charset="0"/>
            </a:endParaRPr>
          </a:p>
        </p:txBody>
      </p:sp>
    </p:spTree>
    <p:custDataLst>
      <p:tags r:id="rId1"/>
    </p:custDataLst>
    <p:extLst>
      <p:ext uri="{BB962C8B-B14F-4D97-AF65-F5344CB8AC3E}">
        <p14:creationId xmlns:p14="http://schemas.microsoft.com/office/powerpoint/2010/main" val="8031394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strVal val="4/3*#ppt_w"/>
                                          </p:val>
                                        </p:tav>
                                        <p:tav tm="100000">
                                          <p:val>
                                            <p:strVal val="#ppt_w"/>
                                          </p:val>
                                        </p:tav>
                                      </p:tavLst>
                                    </p:anim>
                                    <p:anim calcmode="lin" valueType="num">
                                      <p:cBhvr>
                                        <p:cTn id="8" dur="500" fill="hold"/>
                                        <p:tgtEl>
                                          <p:spTgt spid="5"/>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fade">
                                      <p:cBhvr>
                                        <p:cTn id="13" dur="1000"/>
                                        <p:tgtEl>
                                          <p:spTgt spid="56"/>
                                        </p:tgtEl>
                                      </p:cBhvr>
                                    </p:animEffect>
                                    <p:anim calcmode="lin" valueType="num">
                                      <p:cBhvr>
                                        <p:cTn id="14" dur="1000" fill="hold"/>
                                        <p:tgtEl>
                                          <p:spTgt spid="56"/>
                                        </p:tgtEl>
                                        <p:attrNameLst>
                                          <p:attrName>ppt_x</p:attrName>
                                        </p:attrNameLst>
                                      </p:cBhvr>
                                      <p:tavLst>
                                        <p:tav tm="0">
                                          <p:val>
                                            <p:strVal val="#ppt_x"/>
                                          </p:val>
                                        </p:tav>
                                        <p:tav tm="100000">
                                          <p:val>
                                            <p:strVal val="#ppt_x"/>
                                          </p:val>
                                        </p:tav>
                                      </p:tavLst>
                                    </p:anim>
                                    <p:anim calcmode="lin" valueType="num">
                                      <p:cBhvr>
                                        <p:cTn id="15" dur="1000" fill="hold"/>
                                        <p:tgtEl>
                                          <p:spTgt spid="5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8" presetClass="entr" presetSubtype="6"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strips(downRight)">
                                      <p:cBhvr>
                                        <p:cTn id="19" dur="4500"/>
                                        <p:tgtEl>
                                          <p:spTgt spid="51"/>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fade">
                                      <p:cBhvr>
                                        <p:cTn id="22" dur="400"/>
                                        <p:tgtEl>
                                          <p:spTgt spid="69"/>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200"/>
                                        <p:tgtEl>
                                          <p:spTgt spid="70"/>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400"/>
                                        <p:tgtEl>
                                          <p:spTgt spid="78"/>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400"/>
                                        <p:tgtEl>
                                          <p:spTgt spid="6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400"/>
                                        <p:tgtEl>
                                          <p:spTgt spid="63"/>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400"/>
                                        <p:tgtEl>
                                          <p:spTgt spid="62"/>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fade">
                                      <p:cBhvr>
                                        <p:cTn id="40" dur="500"/>
                                        <p:tgtEl>
                                          <p:spTgt spid="85"/>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300"/>
                                        <p:tgtEl>
                                          <p:spTgt spid="86"/>
                                        </p:tgtEl>
                                      </p:cBhvr>
                                    </p:animEffect>
                                  </p:childTnLst>
                                </p:cTn>
                              </p:par>
                              <p:par>
                                <p:cTn id="44" presetID="18" presetClass="entr" presetSubtype="3" fill="hold" nodeType="withEffect">
                                  <p:stCondLst>
                                    <p:cond delay="3300"/>
                                  </p:stCondLst>
                                  <p:childTnLst>
                                    <p:set>
                                      <p:cBhvr>
                                        <p:cTn id="45" dur="1" fill="hold">
                                          <p:stCondLst>
                                            <p:cond delay="0"/>
                                          </p:stCondLst>
                                        </p:cTn>
                                        <p:tgtEl>
                                          <p:spTgt spid="50"/>
                                        </p:tgtEl>
                                        <p:attrNameLst>
                                          <p:attrName>style.visibility</p:attrName>
                                        </p:attrNameLst>
                                      </p:cBhvr>
                                      <p:to>
                                        <p:strVal val="visible"/>
                                      </p:to>
                                    </p:set>
                                    <p:animEffect transition="in" filter="strips(upRight)">
                                      <p:cBhvr>
                                        <p:cTn id="46" dur="2900"/>
                                        <p:tgtEl>
                                          <p:spTgt spid="50"/>
                                        </p:tgtEl>
                                      </p:cBhvr>
                                    </p:animEffect>
                                  </p:childTnLst>
                                </p:cTn>
                              </p:par>
                              <p:par>
                                <p:cTn id="47" presetID="18" presetClass="entr" presetSubtype="6" fill="hold" nodeType="withEffect">
                                  <p:stCondLst>
                                    <p:cond delay="5100"/>
                                  </p:stCondLst>
                                  <p:childTnLst>
                                    <p:set>
                                      <p:cBhvr>
                                        <p:cTn id="48" dur="1" fill="hold">
                                          <p:stCondLst>
                                            <p:cond delay="0"/>
                                          </p:stCondLst>
                                        </p:cTn>
                                        <p:tgtEl>
                                          <p:spTgt spid="53"/>
                                        </p:tgtEl>
                                        <p:attrNameLst>
                                          <p:attrName>style.visibility</p:attrName>
                                        </p:attrNameLst>
                                      </p:cBhvr>
                                      <p:to>
                                        <p:strVal val="visible"/>
                                      </p:to>
                                    </p:set>
                                    <p:animEffect transition="in" filter="strips(downRight)">
                                      <p:cBhvr>
                                        <p:cTn id="49" dur="3000"/>
                                        <p:tgtEl>
                                          <p:spTgt spid="53"/>
                                        </p:tgtEl>
                                      </p:cBhvr>
                                    </p:animEffect>
                                  </p:childTnLst>
                                </p:cTn>
                              </p:par>
                              <p:par>
                                <p:cTn id="50" presetID="0" presetClass="path" presetSubtype="0" accel="50000" decel="50000" fill="hold" grpId="0" nodeType="withEffect">
                                  <p:stCondLst>
                                    <p:cond delay="0"/>
                                  </p:stCondLst>
                                  <p:childTnLst>
                                    <p:animMotion origin="layout" path="M 2.77778E-6 4.81481E-6 L 0.06093 -0.00047 L 0.10416 0.05162 L 0.13125 0.05856 L 0.14323 0.08958 L 0.1625 0.07337 L 0.18646 0.05972 L 0.21736 0.08263 L 0.23333 0.05925 L 0.23732 0.11041 L 0.20139 0.11087 L 0.15625 0.14097 L 0.15347 0.18356 L 0.15903 0.26041 L 0.16319 0.30671 L 0.16736 0.36967 " pathEditMode="relative" rAng="0" ptsTypes="AAAAAAAAAAAAAAAA">
                                      <p:cBhvr>
                                        <p:cTn id="51" dur="5100" fill="hold"/>
                                        <p:tgtEl>
                                          <p:spTgt spid="85"/>
                                        </p:tgtEl>
                                        <p:attrNameLst>
                                          <p:attrName>ppt_x</p:attrName>
                                          <p:attrName>ppt_y</p:attrName>
                                        </p:attrNameLst>
                                      </p:cBhvr>
                                      <p:rCtr x="11858" y="18449"/>
                                    </p:animMotion>
                                  </p:childTnLst>
                                </p:cTn>
                              </p:par>
                              <p:par>
                                <p:cTn id="52" presetID="0" presetClass="path" presetSubtype="0" accel="50000" decel="50000" fill="hold" grpId="0" nodeType="withEffect">
                                  <p:stCondLst>
                                    <p:cond delay="0"/>
                                  </p:stCondLst>
                                  <p:childTnLst>
                                    <p:animMotion origin="layout" path="M 0.00087 -4.07407E-6 L 0.08195 0.05649 L 0.09792 0.07987 L 0.12796 0.09491 L 0.13785 0.11991 L 0.15087 0.10764 L 0.17639 0.08912 L 0.20903 0.11366 L 0.22987 0.08959 L 0.23664 0.13102 L 0.22396 0.14445 L 0.19914 0.13912 L 0.19115 0.16366 L 0.16789 0.16528 L 0.16025 0.19723 L 0.15938 0.27014 L 0.15799 0.31459 L 0.1566 0.41366 " pathEditMode="relative" rAng="0" ptsTypes="AAAAAAAAAAAAAAAAAA">
                                      <p:cBhvr>
                                        <p:cTn id="53" dur="6100" fill="hold"/>
                                        <p:tgtEl>
                                          <p:spTgt spid="86"/>
                                        </p:tgtEl>
                                        <p:attrNameLst>
                                          <p:attrName>ppt_x</p:attrName>
                                          <p:attrName>ppt_y</p:attrName>
                                        </p:attrNameLst>
                                      </p:cBhvr>
                                      <p:rCtr x="11788" y="20671"/>
                                    </p:animMotion>
                                  </p:childTnLst>
                                </p:cTn>
                              </p:par>
                              <p:par>
                                <p:cTn id="54" presetID="0" presetClass="path" presetSubtype="0" fill="hold" grpId="0" nodeType="withEffect">
                                  <p:stCondLst>
                                    <p:cond delay="200"/>
                                  </p:stCondLst>
                                  <p:childTnLst>
                                    <p:animMotion origin="layout" path="M 1.66667E-6 -1.85185E-6 L 0.06528 0.04861 L 0.08559 0.08704 L 0.12639 0.10046 L 0.13767 0.13334 L 0.17639 0.09931 L 0.21076 0.12709 L 0.2368 0.10185 L 0.2316 0.15417 L 0.1993 0.1463 L 0.19444 0.17616 L 0.16962 0.17917 L 0.16215 0.21065 L 0.1717 0.51412 L 0.18038 0.54977 L 0.20382 0.56991 L 0.25069 0.56921 L 0.27413 0.54283 L 0.28316 0.49398 L 0.2809 0.21551 L 0.29531 0.20162 L 0.31128 0.17847 L 0.34531 0.20278 L 0.35087 0.18681 L 0.35538 0.12408 L 0.39288 0.12593 L 0.43316 0.11366 L 0.45625 0.14306 L 0.46962 0.12639 L 0.48246 0.02408 L 0.50208 0.03519 L 0.50382 0.21412 L 0.50712 0.58519 " pathEditMode="relative" rAng="0" ptsTypes="AAAAAAAAAAAAAAAAAAAAAAAAAAAAAAAAA">
                                      <p:cBhvr>
                                        <p:cTn id="55" dur="7800" fill="hold"/>
                                        <p:tgtEl>
                                          <p:spTgt spid="69"/>
                                        </p:tgtEl>
                                        <p:attrNameLst>
                                          <p:attrName>ppt_x</p:attrName>
                                          <p:attrName>ppt_y</p:attrName>
                                        </p:attrNameLst>
                                      </p:cBhvr>
                                      <p:rCtr x="25347" y="29259"/>
                                    </p:animMotion>
                                  </p:childTnLst>
                                </p:cTn>
                              </p:par>
                              <p:par>
                                <p:cTn id="56" presetID="0" presetClass="path" presetSubtype="0" fill="hold" grpId="0" nodeType="withEffect">
                                  <p:stCondLst>
                                    <p:cond delay="700"/>
                                  </p:stCondLst>
                                  <p:childTnLst>
                                    <p:animMotion origin="layout" path="M -1.11111E-6 -4.07407E-6 L 0.07847 0.09862 L 0.10886 0.11088 L 0.11892 0.13982 L 0.13438 0.12963 L 0.15399 0.10834 L 0.17309 0.12176 L 0.19132 0.13334 L 0.21458 0.12431 L 0.1809 0.16065 L 0.1724 0.18287 L 0.14445 0.19699 L 0.15174 0.27408 L 0.15243 0.48866 L 0.15695 0.54283 L 0.18195 0.57686 L 0.23403 0.57963 L 0.25972 0.54422 L 0.26441 0.50024 L 0.26042 0.22315 L 0.28958 0.1875 L 0.32361 0.21551 L 0.33316 0.19468 L 0.33368 0.1338 L 0.40972 0.12431 L 0.44306 0.15649 L 0.45799 0.09769 L 0.46042 0.04329 L 0.46962 0.02755 L 0.48281 0.05278 L 0.49219 0.2132 L 0.49462 0.59537 " pathEditMode="relative" rAng="0" ptsTypes="AAAAAAAAAAAAAAAAAAAAAAAAAAAAAAAA">
                                      <p:cBhvr>
                                        <p:cTn id="57" dur="8100" fill="hold"/>
                                        <p:tgtEl>
                                          <p:spTgt spid="70"/>
                                        </p:tgtEl>
                                        <p:attrNameLst>
                                          <p:attrName>ppt_x</p:attrName>
                                          <p:attrName>ppt_y</p:attrName>
                                        </p:attrNameLst>
                                      </p:cBhvr>
                                      <p:rCtr x="24722" y="29769"/>
                                    </p:animMotion>
                                  </p:childTnLst>
                                </p:cTn>
                              </p:par>
                              <p:par>
                                <p:cTn id="58" presetID="0" presetClass="path" presetSubtype="0" fill="hold" grpId="0" nodeType="withEffect">
                                  <p:stCondLst>
                                    <p:cond delay="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59" dur="8300" fill="hold"/>
                                        <p:tgtEl>
                                          <p:spTgt spid="78"/>
                                        </p:tgtEl>
                                        <p:attrNameLst>
                                          <p:attrName>ppt_x</p:attrName>
                                          <p:attrName>ppt_y</p:attrName>
                                        </p:attrNameLst>
                                      </p:cBhvr>
                                      <p:rCtr x="23351" y="29468"/>
                                    </p:animMotion>
                                  </p:childTnLst>
                                </p:cTn>
                              </p:par>
                              <p:par>
                                <p:cTn id="60" presetID="0" presetClass="path" presetSubtype="0" fill="hold" grpId="0" nodeType="withEffect">
                                  <p:stCondLst>
                                    <p:cond delay="1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1" dur="8300" fill="hold"/>
                                        <p:tgtEl>
                                          <p:spTgt spid="62"/>
                                        </p:tgtEl>
                                        <p:attrNameLst>
                                          <p:attrName>ppt_x</p:attrName>
                                          <p:attrName>ppt_y</p:attrName>
                                        </p:attrNameLst>
                                      </p:cBhvr>
                                      <p:rCtr x="23351" y="29468"/>
                                    </p:animMotion>
                                  </p:childTnLst>
                                </p:cTn>
                              </p:par>
                              <p:par>
                                <p:cTn id="62" presetID="0" presetClass="path" presetSubtype="0" fill="hold" grpId="0" nodeType="withEffect">
                                  <p:stCondLst>
                                    <p:cond delay="3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3" dur="8300" fill="hold"/>
                                        <p:tgtEl>
                                          <p:spTgt spid="63"/>
                                        </p:tgtEl>
                                        <p:attrNameLst>
                                          <p:attrName>ppt_x</p:attrName>
                                          <p:attrName>ppt_y</p:attrName>
                                        </p:attrNameLst>
                                      </p:cBhvr>
                                      <p:rCtr x="23351" y="29468"/>
                                    </p:animMotion>
                                  </p:childTnLst>
                                </p:cTn>
                              </p:par>
                              <p:par>
                                <p:cTn id="64" presetID="0" presetClass="path" presetSubtype="0" fill="hold" grpId="0" nodeType="withEffect">
                                  <p:stCondLst>
                                    <p:cond delay="200"/>
                                  </p:stCondLst>
                                  <p:childTnLst>
                                    <p:animMotion origin="layout" path="M 3.61111E-6 -4.81481E-6 L 0.05764 0.08403 L 0.08645 0.09422 L 0.10208 0.12385 L 0.13246 0.08936 L 0.17534 0.11598 L 0.19652 0.09561 L 0.19409 0.13843 L 0.16093 0.14329 L 0.1552 0.16505 L 0.12343 0.18681 L 0.13489 0.522 L 0.16041 0.56088 L 0.18802 0.56713 L 0.22552 0.55255 L 0.24496 0.50232 L 0.24218 0.21181 L 0.27847 0.17107 L 0.30885 0.19769 L 0.31163 0.17894 L 0.31614 0.11551 L 0.35086 0.11875 L 0.38889 0.10741 L 0.42656 0.13403 L 0.44166 0.03079 L 0.45364 0.01204 L 0.46493 0.04028 L 0.46718 0.58936 " pathEditMode="relative" rAng="0" ptsTypes="AAAAAAAAAAAAAAAAAAAAAAAAAAAA">
                                      <p:cBhvr>
                                        <p:cTn id="65" dur="8300" fill="hold"/>
                                        <p:tgtEl>
                                          <p:spTgt spid="61"/>
                                        </p:tgtEl>
                                        <p:attrNameLst>
                                          <p:attrName>ppt_x</p:attrName>
                                          <p:attrName>ppt_y</p:attrName>
                                        </p:attrNameLst>
                                      </p:cBhvr>
                                      <p:rCtr x="23351" y="29468"/>
                                    </p:animMotion>
                                  </p:childTnLst>
                                </p:cTn>
                              </p:par>
                              <p:par>
                                <p:cTn id="66" presetID="10" presetClass="entr" presetSubtype="0" fill="hold" grpId="1"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200"/>
                                        <p:tgtEl>
                                          <p:spTgt spid="37"/>
                                        </p:tgtEl>
                                      </p:cBhvr>
                                    </p:animEffect>
                                  </p:childTnLst>
                                </p:cTn>
                              </p:par>
                              <p:par>
                                <p:cTn id="69" presetID="10" presetClass="entr" presetSubtype="0" fill="hold" grpId="1" nodeType="with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fade">
                                      <p:cBhvr>
                                        <p:cTn id="71" dur="500"/>
                                        <p:tgtEl>
                                          <p:spTgt spid="41"/>
                                        </p:tgtEl>
                                      </p:cBhvr>
                                    </p:animEffect>
                                  </p:childTnLst>
                                </p:cTn>
                              </p:par>
                              <p:par>
                                <p:cTn id="72" presetID="10" presetClass="entr" presetSubtype="0" fill="hold" grpId="1" nodeType="with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700"/>
                                        <p:tgtEl>
                                          <p:spTgt spid="42"/>
                                        </p:tgtEl>
                                      </p:cBhvr>
                                    </p:animEffect>
                                  </p:childTnLst>
                                </p:cTn>
                              </p:par>
                              <p:par>
                                <p:cTn id="75" presetID="0" presetClass="path" presetSubtype="0" accel="50000" decel="50000" fill="hold" grpId="0" nodeType="withEffect">
                                  <p:stCondLst>
                                    <p:cond delay="0"/>
                                  </p:stCondLst>
                                  <p:childTnLst>
                                    <p:animMotion origin="layout" path="M 0 4.07407E-6 L 0.03906 0.0375 L 0.14462 0.04953 L 0.1849 0.10254 L 0.20781 0.11064 L 0.22569 0.14305 L 0.25573 0.10902 L 0.27656 0.12731 L 0.31528 0.10949 L 0.32413 0.13611 L 0.31406 0.16597 L 0.27049 0.16759 L 0.24965 0.18426 L 0.23142 0.21157 L 0.24462 0.28472 L 0.24323 0.40787 L 0.2467 0.45509 " pathEditMode="relative" rAng="0" ptsTypes="AAAAAAAAAAAAAAAAA">
                                      <p:cBhvr>
                                        <p:cTn id="76" dur="4300" fill="hold"/>
                                        <p:tgtEl>
                                          <p:spTgt spid="37"/>
                                        </p:tgtEl>
                                        <p:attrNameLst>
                                          <p:attrName>ppt_x</p:attrName>
                                          <p:attrName>ppt_y</p:attrName>
                                        </p:attrNameLst>
                                      </p:cBhvr>
                                      <p:rCtr x="16198" y="22755"/>
                                    </p:animMotion>
                                  </p:childTnLst>
                                </p:cTn>
                              </p:par>
                              <p:par>
                                <p:cTn id="77" presetID="0" presetClass="path" presetSubtype="0" accel="50000" decel="50000" fill="hold" grpId="0" nodeType="withEffect">
                                  <p:stCondLst>
                                    <p:cond delay="0"/>
                                  </p:stCondLst>
                                  <p:childTnLst>
                                    <p:animMotion origin="layout" path="M -4.16667E-6 -7.40741E-7 L 0.05816 0.02708 L 0.13664 0.04329 L 0.1757 0.09051 L 0.20434 0.09838 L 0.21719 0.12755 L 0.25539 0.09977 L 0.3033 0.09676 L 0.31493 0.11435 L 0.30973 0.14583 L 0.27848 0.14792 L 0.26962 0.17037 L 0.24844 0.17361 L 0.22761 0.20903 L 0.23455 0.27662 L 0.23455 0.34792 L 0.23733 0.47014 " pathEditMode="relative" rAng="0" ptsTypes="AAAAAAAAAAAAAAAAA">
                                      <p:cBhvr>
                                        <p:cTn id="78" dur="4600" fill="hold"/>
                                        <p:tgtEl>
                                          <p:spTgt spid="41"/>
                                        </p:tgtEl>
                                        <p:attrNameLst>
                                          <p:attrName>ppt_x</p:attrName>
                                          <p:attrName>ppt_y</p:attrName>
                                        </p:attrNameLst>
                                      </p:cBhvr>
                                      <p:rCtr x="15747" y="23495"/>
                                    </p:animMotion>
                                  </p:childTnLst>
                                </p:cTn>
                              </p:par>
                              <p:par>
                                <p:cTn id="79" presetID="0" presetClass="path" presetSubtype="0" accel="50000" decel="50000" fill="hold" grpId="0" nodeType="withEffect">
                                  <p:stCondLst>
                                    <p:cond delay="500"/>
                                  </p:stCondLst>
                                  <p:childTnLst>
                                    <p:animMotion origin="layout" path="M -1.94444E-6 -1.11111E-6 L 0.05816 0.02708 L 0.1059 0.01273 L 0.15538 0.06644 L 0.18004 0.0757 L 0.19375 0.10787 L 0.2309 0.07384 L 0.25886 0.10208 L 0.28177 0.07639 L 0.29497 0.10857 L 0.28056 0.1331 L 0.25851 0.12662 L 0.24844 0.14954 L 0.21007 0.16505 L 0.20521 0.19352 L 0.21406 0.25602 L 0.21354 0.35347 L 0.21493 0.41829 " pathEditMode="relative" rAng="0" ptsTypes="AAAAAAAAAAAAAAAAAA">
                                      <p:cBhvr>
                                        <p:cTn id="80" dur="4600" fill="hold"/>
                                        <p:tgtEl>
                                          <p:spTgt spid="42"/>
                                        </p:tgtEl>
                                        <p:attrNameLst>
                                          <p:attrName>ppt_x</p:attrName>
                                          <p:attrName>ppt_y</p:attrName>
                                        </p:attrNameLst>
                                      </p:cBhvr>
                                      <p:rCtr x="14740" y="20903"/>
                                    </p:animMotion>
                                  </p:childTnLst>
                                </p:cTn>
                              </p:par>
                              <p:par>
                                <p:cTn id="81" presetID="10" presetClass="entr" presetSubtype="0" fill="hold" grpId="0" nodeType="withEffect">
                                  <p:stCondLst>
                                    <p:cond delay="270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2000"/>
                                        <p:tgtEl>
                                          <p:spTgt spid="36"/>
                                        </p:tgtEl>
                                      </p:cBhvr>
                                    </p:animEffect>
                                  </p:childTnLst>
                                </p:cTn>
                              </p:par>
                              <p:par>
                                <p:cTn id="84" presetID="10" presetClass="entr" presetSubtype="0"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fade">
                                      <p:cBhvr>
                                        <p:cTn id="86" dur="700"/>
                                        <p:tgtEl>
                                          <p:spTgt spid="52"/>
                                        </p:tgtEl>
                                      </p:cBhvr>
                                    </p:animEffect>
                                  </p:childTnLst>
                                </p:cTn>
                              </p:par>
                              <p:par>
                                <p:cTn id="87" presetID="10" presetClass="exit" presetSubtype="0" fill="hold" grpId="2" nodeType="withEffect">
                                  <p:stCondLst>
                                    <p:cond delay="4200"/>
                                  </p:stCondLst>
                                  <p:childTnLst>
                                    <p:animEffect transition="out" filter="fade">
                                      <p:cBhvr>
                                        <p:cTn id="88" dur="2000"/>
                                        <p:tgtEl>
                                          <p:spTgt spid="85"/>
                                        </p:tgtEl>
                                      </p:cBhvr>
                                    </p:animEffect>
                                    <p:set>
                                      <p:cBhvr>
                                        <p:cTn id="89" dur="1" fill="hold">
                                          <p:stCondLst>
                                            <p:cond delay="1999"/>
                                          </p:stCondLst>
                                        </p:cTn>
                                        <p:tgtEl>
                                          <p:spTgt spid="85"/>
                                        </p:tgtEl>
                                        <p:attrNameLst>
                                          <p:attrName>style.visibility</p:attrName>
                                        </p:attrNameLst>
                                      </p:cBhvr>
                                      <p:to>
                                        <p:strVal val="hidden"/>
                                      </p:to>
                                    </p:set>
                                  </p:childTnLst>
                                </p:cTn>
                              </p:par>
                              <p:par>
                                <p:cTn id="90" presetID="10" presetClass="exit" presetSubtype="0" fill="hold" grpId="2" nodeType="withEffect">
                                  <p:stCondLst>
                                    <p:cond delay="3800"/>
                                  </p:stCondLst>
                                  <p:childTnLst>
                                    <p:animEffect transition="out" filter="fade">
                                      <p:cBhvr>
                                        <p:cTn id="91" dur="1700"/>
                                        <p:tgtEl>
                                          <p:spTgt spid="86"/>
                                        </p:tgtEl>
                                      </p:cBhvr>
                                    </p:animEffect>
                                    <p:set>
                                      <p:cBhvr>
                                        <p:cTn id="92" dur="1" fill="hold">
                                          <p:stCondLst>
                                            <p:cond delay="1699"/>
                                          </p:stCondLst>
                                        </p:cTn>
                                        <p:tgtEl>
                                          <p:spTgt spid="86"/>
                                        </p:tgtEl>
                                        <p:attrNameLst>
                                          <p:attrName>style.visibility</p:attrName>
                                        </p:attrNameLst>
                                      </p:cBhvr>
                                      <p:to>
                                        <p:strVal val="hidden"/>
                                      </p:to>
                                    </p:set>
                                  </p:childTnLst>
                                </p:cTn>
                              </p:par>
                              <p:par>
                                <p:cTn id="93" presetID="10" presetClass="exit" presetSubtype="0" fill="hold" grpId="2" nodeType="withEffect">
                                  <p:stCondLst>
                                    <p:cond delay="4400"/>
                                  </p:stCondLst>
                                  <p:childTnLst>
                                    <p:animEffect transition="out" filter="fade">
                                      <p:cBhvr>
                                        <p:cTn id="94" dur="2000"/>
                                        <p:tgtEl>
                                          <p:spTgt spid="37"/>
                                        </p:tgtEl>
                                      </p:cBhvr>
                                    </p:animEffect>
                                    <p:set>
                                      <p:cBhvr>
                                        <p:cTn id="95" dur="1" fill="hold">
                                          <p:stCondLst>
                                            <p:cond delay="1999"/>
                                          </p:stCondLst>
                                        </p:cTn>
                                        <p:tgtEl>
                                          <p:spTgt spid="37"/>
                                        </p:tgtEl>
                                        <p:attrNameLst>
                                          <p:attrName>style.visibility</p:attrName>
                                        </p:attrNameLst>
                                      </p:cBhvr>
                                      <p:to>
                                        <p:strVal val="hidden"/>
                                      </p:to>
                                    </p:set>
                                  </p:childTnLst>
                                </p:cTn>
                              </p:par>
                              <p:par>
                                <p:cTn id="96" presetID="10" presetClass="exit" presetSubtype="0" fill="hold" grpId="2" nodeType="withEffect">
                                  <p:stCondLst>
                                    <p:cond delay="3500"/>
                                  </p:stCondLst>
                                  <p:childTnLst>
                                    <p:animEffect transition="out" filter="fade">
                                      <p:cBhvr>
                                        <p:cTn id="97" dur="2000"/>
                                        <p:tgtEl>
                                          <p:spTgt spid="41"/>
                                        </p:tgtEl>
                                      </p:cBhvr>
                                    </p:animEffect>
                                    <p:set>
                                      <p:cBhvr>
                                        <p:cTn id="98" dur="1" fill="hold">
                                          <p:stCondLst>
                                            <p:cond delay="1999"/>
                                          </p:stCondLst>
                                        </p:cTn>
                                        <p:tgtEl>
                                          <p:spTgt spid="41"/>
                                        </p:tgtEl>
                                        <p:attrNameLst>
                                          <p:attrName>style.visibility</p:attrName>
                                        </p:attrNameLst>
                                      </p:cBhvr>
                                      <p:to>
                                        <p:strVal val="hidden"/>
                                      </p:to>
                                    </p:set>
                                  </p:childTnLst>
                                </p:cTn>
                              </p:par>
                              <p:par>
                                <p:cTn id="99" presetID="10" presetClass="exit" presetSubtype="0" fill="hold" grpId="2" nodeType="withEffect">
                                  <p:stCondLst>
                                    <p:cond delay="4800"/>
                                  </p:stCondLst>
                                  <p:childTnLst>
                                    <p:animEffect transition="out" filter="fade">
                                      <p:cBhvr>
                                        <p:cTn id="100" dur="1600"/>
                                        <p:tgtEl>
                                          <p:spTgt spid="42"/>
                                        </p:tgtEl>
                                      </p:cBhvr>
                                    </p:animEffect>
                                    <p:set>
                                      <p:cBhvr>
                                        <p:cTn id="101" dur="1" fill="hold">
                                          <p:stCondLst>
                                            <p:cond delay="1599"/>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69" grpId="1" animBg="1"/>
      <p:bldP spid="70" grpId="0" animBg="1"/>
      <p:bldP spid="70" grpId="1" animBg="1"/>
      <p:bldP spid="61" grpId="0" animBg="1"/>
      <p:bldP spid="61" grpId="1" animBg="1"/>
      <p:bldP spid="78" grpId="0" animBg="1"/>
      <p:bldP spid="78" grpId="1" animBg="1"/>
      <p:bldP spid="85" grpId="0" animBg="1"/>
      <p:bldP spid="85" grpId="1" animBg="1"/>
      <p:bldP spid="85" grpId="2" animBg="1"/>
      <p:bldP spid="86" grpId="0" animBg="1"/>
      <p:bldP spid="86" grpId="1" animBg="1"/>
      <p:bldP spid="86" grpId="2" animBg="1"/>
      <p:bldP spid="36" grpId="0" animBg="1"/>
      <p:bldP spid="37" grpId="0" animBg="1"/>
      <p:bldP spid="37" grpId="1" animBg="1"/>
      <p:bldP spid="37" grpId="2" animBg="1"/>
      <p:bldP spid="41" grpId="0" animBg="1"/>
      <p:bldP spid="41" grpId="1" animBg="1"/>
      <p:bldP spid="41" grpId="2" animBg="1"/>
      <p:bldP spid="42" grpId="0" animBg="1"/>
      <p:bldP spid="42" grpId="1" animBg="1"/>
      <p:bldP spid="42" grpId="2" animBg="1"/>
      <p:bldP spid="62" grpId="0" animBg="1"/>
      <p:bldP spid="62" grpId="1" animBg="1"/>
      <p:bldP spid="63" grpId="0" animBg="1"/>
      <p:bldP spid="6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solidFill>
                  <a:srgbClr val="0DA311"/>
                </a:solidFill>
              </a:rPr>
              <a:t>SGLT2 inhibition</a:t>
            </a:r>
            <a:endParaRPr lang="en-GB" dirty="0">
              <a:solidFill>
                <a:srgbClr val="0DA311"/>
              </a:solidFill>
            </a:endParaRP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5190586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1EDFF"/>
          </a:solidFill>
          <a:ln>
            <a:noFill/>
          </a:ln>
        </p:spPr>
        <p:txBody>
          <a:bodyPr>
            <a:noAutofit/>
          </a:bodyPr>
          <a:lstStyle/>
          <a:p>
            <a:r>
              <a:rPr lang="en-US" dirty="0" smtClean="0"/>
              <a:t>New Drugs in Type 2 diabetes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 y="349365"/>
            <a:ext cx="7620000" cy="4354830"/>
          </a:xfrm>
          <a:prstGeom prst="rect">
            <a:avLst/>
          </a:prstGeom>
        </p:spPr>
      </p:pic>
    </p:spTree>
    <p:extLst>
      <p:ext uri="{BB962C8B-B14F-4D97-AF65-F5344CB8AC3E}">
        <p14:creationId xmlns:p14="http://schemas.microsoft.com/office/powerpoint/2010/main" val="153258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04800" y="228602"/>
            <a:ext cx="8534400" cy="584775"/>
          </a:xfrm>
          <a:prstGeom prst="rect">
            <a:avLst/>
          </a:prstGeom>
          <a:solidFill>
            <a:srgbClr val="F1EDFF"/>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dirty="0" smtClean="0">
                <a:solidFill>
                  <a:srgbClr val="000000"/>
                </a:solidFill>
                <a:latin typeface="Calibri"/>
              </a:rPr>
              <a:t>SGLT inhibitors</a:t>
            </a:r>
          </a:p>
        </p:txBody>
      </p:sp>
      <p:sp>
        <p:nvSpPr>
          <p:cNvPr id="3" name="TextBox 2"/>
          <p:cNvSpPr txBox="1"/>
          <p:nvPr/>
        </p:nvSpPr>
        <p:spPr>
          <a:xfrm>
            <a:off x="457200" y="685800"/>
            <a:ext cx="7971576" cy="1292662"/>
          </a:xfrm>
          <a:prstGeom prst="rect">
            <a:avLst/>
          </a:prstGeom>
          <a:noFill/>
        </p:spPr>
        <p:txBody>
          <a:bodyPr wrap="square" rtlCol="0">
            <a:spAutoFit/>
          </a:bodyPr>
          <a:lstStyle/>
          <a:p>
            <a:r>
              <a:rPr lang="en-US" sz="2400" b="1" dirty="0" err="1" smtClean="0">
                <a:solidFill>
                  <a:srgbClr val="92D050"/>
                </a:solidFill>
              </a:rPr>
              <a:t>Phlorizin</a:t>
            </a:r>
            <a:r>
              <a:rPr lang="en-US" sz="2400" b="1" dirty="0" smtClean="0">
                <a:solidFill>
                  <a:srgbClr val="92D050"/>
                </a:solidFill>
              </a:rPr>
              <a:t> (1933)</a:t>
            </a:r>
            <a:r>
              <a:rPr lang="en-US" sz="2400" dirty="0" smtClean="0">
                <a:solidFill>
                  <a:srgbClr val="92D050"/>
                </a:solidFill>
              </a:rPr>
              <a:t>: </a:t>
            </a:r>
          </a:p>
          <a:p>
            <a:pPr marL="342900" indent="-342900">
              <a:buFont typeface="Arial" pitchFamily="34" charset="0"/>
              <a:buChar char="•"/>
            </a:pPr>
            <a:r>
              <a:rPr lang="en-US" dirty="0" smtClean="0">
                <a:solidFill>
                  <a:prstClr val="black"/>
                </a:solidFill>
              </a:rPr>
              <a:t>extracted from bark of apple trees</a:t>
            </a:r>
          </a:p>
          <a:p>
            <a:pPr marL="342900" indent="-342900">
              <a:buFont typeface="Arial" pitchFamily="34" charset="0"/>
              <a:buChar char="•"/>
            </a:pPr>
            <a:r>
              <a:rPr lang="en-US" dirty="0" smtClean="0">
                <a:solidFill>
                  <a:prstClr val="black"/>
                </a:solidFill>
              </a:rPr>
              <a:t>glucose ring connected to 2 phenol rings via oxygen</a:t>
            </a:r>
          </a:p>
          <a:p>
            <a:pPr marL="342900" indent="-342900">
              <a:buFont typeface="Arial" pitchFamily="34" charset="0"/>
              <a:buChar char="•"/>
            </a:pPr>
            <a:r>
              <a:rPr lang="en-US" dirty="0" smtClean="0">
                <a:solidFill>
                  <a:prstClr val="black"/>
                </a:solidFill>
              </a:rPr>
              <a:t>inhibits both SGLT1 and SGLT2</a:t>
            </a:r>
          </a:p>
        </p:txBody>
      </p:sp>
      <p:sp>
        <p:nvSpPr>
          <p:cNvPr id="4" name="TextBox 3"/>
          <p:cNvSpPr txBox="1"/>
          <p:nvPr/>
        </p:nvSpPr>
        <p:spPr>
          <a:xfrm>
            <a:off x="468313" y="2097018"/>
            <a:ext cx="6931513" cy="2677656"/>
          </a:xfrm>
          <a:prstGeom prst="rect">
            <a:avLst/>
          </a:prstGeom>
          <a:noFill/>
        </p:spPr>
        <p:txBody>
          <a:bodyPr wrap="none" rtlCol="0">
            <a:spAutoFit/>
          </a:bodyPr>
          <a:lstStyle/>
          <a:p>
            <a:r>
              <a:rPr lang="en-US" sz="2400" b="1" dirty="0" smtClean="0">
                <a:solidFill>
                  <a:srgbClr val="92D050"/>
                </a:solidFill>
              </a:rPr>
              <a:t>More recent SGLT2 inhibitors</a:t>
            </a:r>
            <a:r>
              <a:rPr lang="en-US" sz="2400" dirty="0" smtClean="0">
                <a:solidFill>
                  <a:srgbClr val="92D050"/>
                </a:solidFill>
              </a:rPr>
              <a:t>: </a:t>
            </a:r>
          </a:p>
          <a:p>
            <a:pPr marL="342900" indent="-342900">
              <a:buFont typeface="Arial" pitchFamily="34" charset="0"/>
              <a:buChar char="•"/>
            </a:pPr>
            <a:r>
              <a:rPr lang="en-US" sz="2400" dirty="0" err="1" smtClean="0">
                <a:solidFill>
                  <a:prstClr val="black"/>
                </a:solidFill>
              </a:rPr>
              <a:t>Sergliflozin</a:t>
            </a:r>
            <a:r>
              <a:rPr lang="en-US" sz="2400" dirty="0" smtClean="0">
                <a:solidFill>
                  <a:prstClr val="black"/>
                </a:solidFill>
              </a:rPr>
              <a:t>		</a:t>
            </a:r>
          </a:p>
          <a:p>
            <a:pPr marL="342900" indent="-342900">
              <a:buFont typeface="Arial" pitchFamily="34" charset="0"/>
              <a:buChar char="•"/>
            </a:pPr>
            <a:r>
              <a:rPr lang="en-US" sz="2400" dirty="0" err="1" smtClean="0">
                <a:solidFill>
                  <a:prstClr val="black"/>
                </a:solidFill>
              </a:rPr>
              <a:t>Remogliflozin</a:t>
            </a:r>
            <a:r>
              <a:rPr lang="en-US" sz="2400" dirty="0" smtClean="0">
                <a:solidFill>
                  <a:prstClr val="black"/>
                </a:solidFill>
              </a:rPr>
              <a:t>		</a:t>
            </a:r>
            <a:r>
              <a:rPr lang="en-US" sz="2400" dirty="0">
                <a:solidFill>
                  <a:prstClr val="black"/>
                </a:solidFill>
              </a:rPr>
              <a:t>Development </a:t>
            </a:r>
            <a:r>
              <a:rPr lang="en-US" sz="2400" dirty="0" smtClean="0">
                <a:solidFill>
                  <a:prstClr val="black"/>
                </a:solidFill>
              </a:rPr>
              <a:t>stopped</a:t>
            </a:r>
          </a:p>
          <a:p>
            <a:pPr marL="342900" indent="-342900">
              <a:buFont typeface="Arial" pitchFamily="34" charset="0"/>
              <a:buChar char="•"/>
            </a:pPr>
            <a:endParaRPr lang="en-US" sz="2400" dirty="0" smtClean="0">
              <a:solidFill>
                <a:srgbClr val="FF3300"/>
              </a:solidFill>
            </a:endParaRPr>
          </a:p>
          <a:p>
            <a:pPr marL="342900" indent="-342900">
              <a:buFont typeface="Arial" pitchFamily="34" charset="0"/>
              <a:buChar char="•"/>
            </a:pPr>
            <a:r>
              <a:rPr lang="en-US" sz="2400" dirty="0" err="1" smtClean="0">
                <a:solidFill>
                  <a:srgbClr val="FF3300"/>
                </a:solidFill>
              </a:rPr>
              <a:t>Dapagliflozi</a:t>
            </a:r>
            <a:r>
              <a:rPr lang="en-US" sz="2400" dirty="0" err="1" smtClean="0">
                <a:solidFill>
                  <a:srgbClr val="FF0000"/>
                </a:solidFill>
              </a:rPr>
              <a:t>n</a:t>
            </a:r>
            <a:endParaRPr lang="en-US" sz="2400" dirty="0" smtClean="0">
              <a:solidFill>
                <a:srgbClr val="FF0000"/>
              </a:solidFill>
            </a:endParaRPr>
          </a:p>
          <a:p>
            <a:pPr marL="342900" indent="-342900">
              <a:buFont typeface="Arial" pitchFamily="34" charset="0"/>
              <a:buChar char="•"/>
            </a:pPr>
            <a:r>
              <a:rPr lang="en-US" sz="2400" dirty="0" err="1" smtClean="0">
                <a:solidFill>
                  <a:srgbClr val="FF3300"/>
                </a:solidFill>
              </a:rPr>
              <a:t>Canagliflozin</a:t>
            </a:r>
            <a:r>
              <a:rPr lang="en-US" sz="2400" dirty="0" smtClean="0">
                <a:solidFill>
                  <a:srgbClr val="FF3300"/>
                </a:solidFill>
              </a:rPr>
              <a:t>		Registered in EU and US </a:t>
            </a:r>
          </a:p>
          <a:p>
            <a:pPr marL="342900" indent="-342900">
              <a:buFont typeface="Arial" pitchFamily="34" charset="0"/>
              <a:buChar char="•"/>
            </a:pPr>
            <a:r>
              <a:rPr lang="en-US" sz="2400" dirty="0" err="1" smtClean="0">
                <a:solidFill>
                  <a:srgbClr val="FF3300"/>
                </a:solidFill>
              </a:rPr>
              <a:t>Empagliflozin</a:t>
            </a:r>
            <a:endParaRPr lang="en-US" sz="2400" dirty="0" smtClean="0">
              <a:solidFill>
                <a:srgbClr val="FF3300"/>
              </a:solidFill>
            </a:endParaRPr>
          </a:p>
        </p:txBody>
      </p:sp>
      <p:sp>
        <p:nvSpPr>
          <p:cNvPr id="5" name="Right Brace 4"/>
          <p:cNvSpPr/>
          <p:nvPr/>
        </p:nvSpPr>
        <p:spPr>
          <a:xfrm>
            <a:off x="3315628" y="2661548"/>
            <a:ext cx="304800" cy="51435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6" name="Right Brace 5"/>
          <p:cNvSpPr/>
          <p:nvPr/>
        </p:nvSpPr>
        <p:spPr>
          <a:xfrm>
            <a:off x="3315628" y="3647714"/>
            <a:ext cx="304800" cy="102908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 name="Text Box 45"/>
          <p:cNvSpPr txBox="1">
            <a:spLocks noChangeArrowheads="1"/>
          </p:cNvSpPr>
          <p:nvPr/>
        </p:nvSpPr>
        <p:spPr bwMode="auto">
          <a:xfrm>
            <a:off x="4623885" y="4762649"/>
            <a:ext cx="44614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defRPr sz="1400">
                <a:solidFill>
                  <a:schemeClr val="bg1"/>
                </a:solidFill>
                <a:latin typeface="Arial" charset="0"/>
              </a:defRPr>
            </a:lvl1pPr>
            <a:lvl2pPr marL="742950" indent="-285750" eaLnBrk="0" hangingPunct="0">
              <a:defRPr>
                <a:latin typeface="Arial" charset="0"/>
              </a:defRPr>
            </a:lvl2pPr>
            <a:lvl3pPr marL="1143000" indent="-228600" eaLnBrk="0" hangingPunct="0">
              <a:defRPr>
                <a:latin typeface="Arial" charset="0"/>
              </a:defRPr>
            </a:lvl3pPr>
            <a:lvl4pPr marL="1600200" indent="-228600" eaLnBrk="0" hangingPunct="0">
              <a:defRPr>
                <a:latin typeface="Arial" charset="0"/>
              </a:defRPr>
            </a:lvl4pPr>
            <a:lvl5pPr marL="2057400" indent="-228600" eaLnBrk="0" hangingPunct="0">
              <a:defRPr>
                <a:latin typeface="Arial" charset="0"/>
              </a:defRPr>
            </a:lvl5pPr>
            <a:lvl6pPr marL="2514600" indent="-228600" eaLnBrk="0" fontAlgn="base" hangingPunct="0">
              <a:spcBef>
                <a:spcPct val="0"/>
              </a:spcBef>
              <a:spcAft>
                <a:spcPct val="0"/>
              </a:spcAft>
              <a:defRPr>
                <a:latin typeface="Arial" charset="0"/>
              </a:defRPr>
            </a:lvl6pPr>
            <a:lvl7pPr marL="2971800" indent="-228600" eaLnBrk="0" fontAlgn="base" hangingPunct="0">
              <a:spcBef>
                <a:spcPct val="0"/>
              </a:spcBef>
              <a:spcAft>
                <a:spcPct val="0"/>
              </a:spcAft>
              <a:defRPr>
                <a:latin typeface="Arial" charset="0"/>
              </a:defRPr>
            </a:lvl7pPr>
            <a:lvl8pPr marL="3429000" indent="-228600" eaLnBrk="0" fontAlgn="base" hangingPunct="0">
              <a:spcBef>
                <a:spcPct val="0"/>
              </a:spcBef>
              <a:spcAft>
                <a:spcPct val="0"/>
              </a:spcAft>
              <a:defRPr>
                <a:latin typeface="Arial" charset="0"/>
              </a:defRPr>
            </a:lvl8pPr>
            <a:lvl9pPr marL="3886200" indent="-228600" eaLnBrk="0" fontAlgn="base" hangingPunct="0">
              <a:spcBef>
                <a:spcPct val="0"/>
              </a:spcBef>
              <a:spcAft>
                <a:spcPct val="0"/>
              </a:spcAft>
              <a:defRPr>
                <a:latin typeface="Arial" charset="0"/>
              </a:defRPr>
            </a:lvl9pPr>
          </a:lstStyle>
          <a:p>
            <a:r>
              <a:rPr lang="en-US" dirty="0" smtClean="0">
                <a:solidFill>
                  <a:srgbClr val="000000"/>
                </a:solidFill>
              </a:rPr>
              <a:t>Abdul-</a:t>
            </a:r>
            <a:r>
              <a:rPr lang="en-US" dirty="0" err="1" smtClean="0">
                <a:solidFill>
                  <a:srgbClr val="000000"/>
                </a:solidFill>
              </a:rPr>
              <a:t>Ghani</a:t>
            </a:r>
            <a:r>
              <a:rPr lang="en-US" dirty="0" smtClean="0">
                <a:solidFill>
                  <a:srgbClr val="000000"/>
                </a:solidFill>
              </a:rPr>
              <a:t> M et al </a:t>
            </a:r>
            <a:r>
              <a:rPr lang="en-US" dirty="0" err="1">
                <a:solidFill>
                  <a:srgbClr val="000000"/>
                </a:solidFill>
              </a:rPr>
              <a:t>Curr</a:t>
            </a:r>
            <a:r>
              <a:rPr lang="en-US" dirty="0">
                <a:solidFill>
                  <a:srgbClr val="000000"/>
                </a:solidFill>
              </a:rPr>
              <a:t> </a:t>
            </a:r>
            <a:r>
              <a:rPr lang="en-US" dirty="0" err="1">
                <a:solidFill>
                  <a:srgbClr val="000000"/>
                </a:solidFill>
              </a:rPr>
              <a:t>Diab</a:t>
            </a:r>
            <a:r>
              <a:rPr lang="en-US" dirty="0">
                <a:solidFill>
                  <a:srgbClr val="000000"/>
                </a:solidFill>
              </a:rPr>
              <a:t> Rep 2012; 12: 230-238</a:t>
            </a:r>
          </a:p>
        </p:txBody>
      </p:sp>
      <p:sp>
        <p:nvSpPr>
          <p:cNvPr id="8" name="Line 24"/>
          <p:cNvSpPr>
            <a:spLocks noChangeShapeType="1"/>
          </p:cNvSpPr>
          <p:nvPr/>
        </p:nvSpPr>
        <p:spPr bwMode="auto">
          <a:xfrm>
            <a:off x="468313" y="4676794"/>
            <a:ext cx="8261350" cy="119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Lst>
        </p:spPr>
        <p:txBody>
          <a:bodyPr/>
          <a:lstStyle/>
          <a:p>
            <a:endParaRPr lang="en-ZA">
              <a:solidFill>
                <a:prstClr val="black"/>
              </a:solidFill>
            </a:endParaRPr>
          </a:p>
        </p:txBody>
      </p:sp>
    </p:spTree>
    <p:extLst>
      <p:ext uri="{BB962C8B-B14F-4D97-AF65-F5344CB8AC3E}">
        <p14:creationId xmlns:p14="http://schemas.microsoft.com/office/powerpoint/2010/main" val="176931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3"/>
          </p:nvPr>
        </p:nvSpPr>
        <p:spPr>
          <a:xfrm>
            <a:off x="611188" y="4447904"/>
            <a:ext cx="8208962" cy="608682"/>
          </a:xfrm>
        </p:spPr>
        <p:txBody>
          <a:bodyPr/>
          <a:lstStyle/>
          <a:p>
            <a:r>
              <a:rPr lang="en-GB" sz="1050" noProof="0" dirty="0" smtClean="0"/>
              <a:t>1. DeFronzo </a:t>
            </a:r>
            <a:r>
              <a:rPr lang="en-GB" sz="1050" noProof="0" dirty="0"/>
              <a:t>RA. </a:t>
            </a:r>
            <a:r>
              <a:rPr lang="en-GB" sz="1050" i="1" noProof="0" dirty="0"/>
              <a:t>Diabetes</a:t>
            </a:r>
            <a:r>
              <a:rPr lang="en-GB" sz="1050" noProof="0" dirty="0"/>
              <a:t>. </a:t>
            </a:r>
            <a:r>
              <a:rPr lang="en-GB" sz="1050" noProof="0" dirty="0" smtClean="0"/>
              <a:t>2009;58:773–795.</a:t>
            </a:r>
          </a:p>
          <a:p>
            <a:r>
              <a:rPr lang="en-GB" dirty="0" smtClean="0"/>
              <a:t>2. </a:t>
            </a:r>
            <a:r>
              <a:rPr lang="en-GB" sz="1050" noProof="0" dirty="0" smtClean="0"/>
              <a:t>Poitout V, Robertson </a:t>
            </a:r>
            <a:r>
              <a:rPr lang="en-GB" sz="1050" noProof="0" dirty="0"/>
              <a:t>RP. </a:t>
            </a:r>
            <a:r>
              <a:rPr lang="en-GB" sz="1050" i="1" noProof="0" dirty="0"/>
              <a:t>Endocrinology</a:t>
            </a:r>
            <a:r>
              <a:rPr lang="en-GB" sz="1050" noProof="0" dirty="0"/>
              <a:t>. </a:t>
            </a:r>
            <a:r>
              <a:rPr lang="en-GB" sz="1050" noProof="0" dirty="0" smtClean="0"/>
              <a:t>2002;143:339–342</a:t>
            </a:r>
            <a:r>
              <a:rPr lang="en-GB" dirty="0"/>
              <a:t>.</a:t>
            </a:r>
            <a:r>
              <a:rPr lang="en-GB" sz="1050" noProof="0" dirty="0" smtClean="0"/>
              <a:t/>
            </a:r>
            <a:br>
              <a:rPr lang="en-GB" sz="1050" noProof="0" dirty="0" smtClean="0"/>
            </a:br>
            <a:r>
              <a:rPr lang="en-GB" dirty="0" smtClean="0"/>
              <a:t>3. </a:t>
            </a:r>
            <a:r>
              <a:rPr lang="en-GB" sz="1050" noProof="0" dirty="0" smtClean="0"/>
              <a:t>Robertson </a:t>
            </a:r>
            <a:r>
              <a:rPr lang="en-GB" sz="1050" noProof="0" dirty="0"/>
              <a:t>RP, et al. </a:t>
            </a:r>
            <a:r>
              <a:rPr lang="en-GB" sz="1050" i="1" noProof="0" dirty="0"/>
              <a:t>Diabetes</a:t>
            </a:r>
            <a:r>
              <a:rPr lang="en-GB" sz="1050" noProof="0" dirty="0"/>
              <a:t>. </a:t>
            </a:r>
            <a:r>
              <a:rPr lang="en-GB" sz="1050" noProof="0" dirty="0" smtClean="0"/>
              <a:t>2003;52:581–587.</a:t>
            </a:r>
          </a:p>
          <a:p>
            <a:r>
              <a:rPr lang="en-GB" sz="1050" noProof="0" dirty="0" smtClean="0"/>
              <a:t>4</a:t>
            </a:r>
            <a:r>
              <a:rPr lang="en-GB" sz="1050" noProof="0" dirty="0"/>
              <a:t>. </a:t>
            </a:r>
            <a:r>
              <a:rPr lang="en-GB" sz="1050" noProof="0" dirty="0" smtClean="0"/>
              <a:t>DeFronzo </a:t>
            </a:r>
            <a:r>
              <a:rPr lang="en-GB" sz="1050" noProof="0" dirty="0"/>
              <a:t>RA. </a:t>
            </a:r>
            <a:r>
              <a:rPr lang="en-GB" sz="1050" i="1" noProof="0" dirty="0"/>
              <a:t>Diabetes </a:t>
            </a:r>
            <a:r>
              <a:rPr lang="en-GB" sz="1050" i="1" noProof="0" dirty="0" smtClean="0"/>
              <a:t>Obes </a:t>
            </a:r>
            <a:r>
              <a:rPr lang="en-GB" sz="1050" i="1" noProof="0" dirty="0"/>
              <a:t>Metab</a:t>
            </a:r>
            <a:r>
              <a:rPr lang="en-GB" sz="1050" noProof="0" dirty="0"/>
              <a:t>. 2012;14:5–14. </a:t>
            </a:r>
          </a:p>
        </p:txBody>
      </p:sp>
      <p:sp>
        <p:nvSpPr>
          <p:cNvPr id="2" name="Title 1"/>
          <p:cNvSpPr>
            <a:spLocks noGrp="1"/>
          </p:cNvSpPr>
          <p:nvPr>
            <p:ph type="title"/>
          </p:nvPr>
        </p:nvSpPr>
        <p:spPr/>
        <p:txBody>
          <a:bodyPr/>
          <a:lstStyle/>
          <a:p>
            <a:r>
              <a:rPr lang="en-GB" noProof="0" dirty="0" smtClean="0"/>
              <a:t>SGLT2 inhibition lowers glycaemia independently of β-cell function </a:t>
            </a:r>
            <a:br>
              <a:rPr lang="en-GB" noProof="0" dirty="0" smtClean="0"/>
            </a:br>
            <a:r>
              <a:rPr lang="en-GB" noProof="0" dirty="0" smtClean="0"/>
              <a:t>and insulin resistance</a:t>
            </a:r>
            <a:r>
              <a:rPr lang="en-GB" baseline="30000" noProof="0" dirty="0" smtClean="0"/>
              <a:t>1</a:t>
            </a:r>
            <a:r>
              <a:rPr lang="en-GB" baseline="30000" noProof="0" dirty="0" smtClean="0">
                <a:latin typeface="Arial"/>
                <a:cs typeface="Arial"/>
              </a:rPr>
              <a:t>–</a:t>
            </a:r>
            <a:r>
              <a:rPr lang="en-GB" baseline="30000" noProof="0" dirty="0" smtClean="0"/>
              <a:t>4</a:t>
            </a:r>
            <a:endParaRPr lang="en-GB" baseline="30000" noProof="0" dirty="0"/>
          </a:p>
        </p:txBody>
      </p:sp>
      <p:sp>
        <p:nvSpPr>
          <p:cNvPr id="3" name="Slide Number Placeholder 2"/>
          <p:cNvSpPr>
            <a:spLocks noGrp="1"/>
          </p:cNvSpPr>
          <p:nvPr>
            <p:ph type="sldNum" sz="quarter" idx="12"/>
          </p:nvPr>
        </p:nvSpPr>
        <p:spPr/>
        <p:txBody>
          <a:bodyPr/>
          <a:lstStyle/>
          <a:p>
            <a:fld id="{F6F95BD5-C3FD-4E9B-9240-B27EACB3D069}" type="slidenum">
              <a:rPr lang="en-GB" smtClean="0"/>
              <a:pPr/>
              <a:t>27</a:t>
            </a:fld>
            <a:endParaRPr lang="en-GB" dirty="0"/>
          </a:p>
        </p:txBody>
      </p:sp>
      <p:sp>
        <p:nvSpPr>
          <p:cNvPr id="7" name="Text Placeholder 6"/>
          <p:cNvSpPr>
            <a:spLocks noGrp="1"/>
          </p:cNvSpPr>
          <p:nvPr>
            <p:ph type="body" sz="quarter" idx="14"/>
          </p:nvPr>
        </p:nvSpPr>
        <p:spPr/>
        <p:txBody>
          <a:bodyPr/>
          <a:lstStyle/>
          <a:p>
            <a:endParaRPr lang="en-GB" dirty="0"/>
          </a:p>
        </p:txBody>
      </p:sp>
      <p:grpSp>
        <p:nvGrpSpPr>
          <p:cNvPr id="41" name="Group 40"/>
          <p:cNvGrpSpPr/>
          <p:nvPr/>
        </p:nvGrpSpPr>
        <p:grpSpPr>
          <a:xfrm>
            <a:off x="2287947" y="948134"/>
            <a:ext cx="4568106" cy="3307867"/>
            <a:chOff x="612509" y="1646554"/>
            <a:chExt cx="5435334" cy="3935846"/>
          </a:xfrm>
        </p:grpSpPr>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t="1789" r="5938"/>
            <a:stretch/>
          </p:blipFill>
          <p:spPr>
            <a:xfrm>
              <a:off x="3318623" y="3427992"/>
              <a:ext cx="1026689" cy="926596"/>
            </a:xfrm>
            <a:prstGeom prst="ellipse">
              <a:avLst/>
            </a:prstGeom>
            <a:ln>
              <a:noFill/>
            </a:ln>
            <a:effectLst/>
          </p:spPr>
        </p:pic>
        <p:sp>
          <p:nvSpPr>
            <p:cNvPr id="43" name="TextBox 42"/>
            <p:cNvSpPr txBox="1"/>
            <p:nvPr/>
          </p:nvSpPr>
          <p:spPr>
            <a:xfrm>
              <a:off x="3167614" y="3910428"/>
              <a:ext cx="1328708" cy="476069"/>
            </a:xfrm>
            <a:prstGeom prst="rect">
              <a:avLst/>
            </a:prstGeom>
            <a:noFill/>
          </p:spPr>
          <p:txBody>
            <a:bodyPr wrap="square" rtlCol="0">
              <a:spAutoFit/>
            </a:bodyPr>
            <a:lstStyle/>
            <a:p>
              <a:pPr algn="ctr"/>
              <a:r>
                <a:rPr lang="en-GB" sz="1000" dirty="0" smtClean="0">
                  <a:solidFill>
                    <a:srgbClr val="0060A5"/>
                  </a:solidFill>
                </a:rPr>
                <a:t>Persistent hyperglycaemia</a:t>
              </a:r>
              <a:endParaRPr lang="en-GB" sz="1000" dirty="0">
                <a:solidFill>
                  <a:srgbClr val="0060A5"/>
                </a:solidFill>
              </a:endParaRPr>
            </a:p>
          </p:txBody>
        </p:sp>
        <p:sp>
          <p:nvSpPr>
            <p:cNvPr id="78" name="TextBox 77"/>
            <p:cNvSpPr txBox="1"/>
            <p:nvPr/>
          </p:nvSpPr>
          <p:spPr>
            <a:xfrm>
              <a:off x="3987045" y="2354244"/>
              <a:ext cx="2060798" cy="604240"/>
            </a:xfrm>
            <a:prstGeom prst="rect">
              <a:avLst/>
            </a:prstGeom>
            <a:noFill/>
          </p:spPr>
          <p:txBody>
            <a:bodyPr wrap="square" lIns="0" tIns="0" rIns="0" bIns="0" rtlCol="0">
              <a:spAutoFit/>
            </a:bodyPr>
            <a:lstStyle/>
            <a:p>
              <a:pPr algn="ctr"/>
              <a:r>
                <a:rPr lang="en-GB" sz="1100" b="1" dirty="0" smtClean="0"/>
                <a:t>SGLT2 inhibition </a:t>
              </a:r>
              <a:br>
                <a:rPr lang="en-GB" sz="1100" b="1" dirty="0" smtClean="0"/>
              </a:br>
              <a:r>
                <a:rPr lang="en-GB" sz="1100" b="1" dirty="0" smtClean="0"/>
                <a:t>directly targets glucose via urinary glucose excretion</a:t>
              </a:r>
              <a:endParaRPr lang="en-GB" sz="1100" b="1" dirty="0"/>
            </a:p>
          </p:txBody>
        </p:sp>
        <p:grpSp>
          <p:nvGrpSpPr>
            <p:cNvPr id="79" name="Group 78"/>
            <p:cNvGrpSpPr/>
            <p:nvPr/>
          </p:nvGrpSpPr>
          <p:grpSpPr>
            <a:xfrm>
              <a:off x="612509" y="1911051"/>
              <a:ext cx="3562332" cy="3561645"/>
              <a:chOff x="612509" y="1911051"/>
              <a:chExt cx="3562332" cy="3561645"/>
            </a:xfrm>
          </p:grpSpPr>
          <p:sp>
            <p:nvSpPr>
              <p:cNvPr id="106" name="Oval 105"/>
              <p:cNvSpPr/>
              <p:nvPr/>
            </p:nvSpPr>
            <p:spPr>
              <a:xfrm>
                <a:off x="612509" y="1911051"/>
                <a:ext cx="3562332" cy="3510694"/>
              </a:xfrm>
              <a:prstGeom prst="ellipse">
                <a:avLst/>
              </a:prstGeom>
              <a:solidFill>
                <a:srgbClr val="B4C960"/>
              </a:solidFill>
              <a:ln>
                <a:solidFill>
                  <a:srgbClr val="B4C9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7" name="Oval 106"/>
              <p:cNvSpPr/>
              <p:nvPr/>
            </p:nvSpPr>
            <p:spPr>
              <a:xfrm>
                <a:off x="1027506" y="2442243"/>
                <a:ext cx="2722462" cy="241608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8" name="Trapezoid 107"/>
              <p:cNvSpPr/>
              <p:nvPr/>
            </p:nvSpPr>
            <p:spPr>
              <a:xfrm rot="12704235">
                <a:off x="2901657" y="1980402"/>
                <a:ext cx="729840" cy="78557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9" name="Trapezoid 108"/>
              <p:cNvSpPr/>
              <p:nvPr/>
            </p:nvSpPr>
            <p:spPr>
              <a:xfrm rot="20277891">
                <a:off x="2651986" y="4687119"/>
                <a:ext cx="737515" cy="785577"/>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80" name="Group 79"/>
            <p:cNvGrpSpPr/>
            <p:nvPr/>
          </p:nvGrpSpPr>
          <p:grpSpPr>
            <a:xfrm>
              <a:off x="979277" y="1646554"/>
              <a:ext cx="1292868" cy="1309082"/>
              <a:chOff x="979277" y="1646554"/>
              <a:chExt cx="1292868" cy="1309082"/>
            </a:xfrm>
          </p:grpSpPr>
          <p:sp>
            <p:nvSpPr>
              <p:cNvPr id="102" name="Oval 101"/>
              <p:cNvSpPr/>
              <p:nvPr/>
            </p:nvSpPr>
            <p:spPr>
              <a:xfrm>
                <a:off x="1035447" y="1660021"/>
                <a:ext cx="1172044" cy="1267906"/>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103" name="Picture 102"/>
              <p:cNvPicPr>
                <a:picLocks noChangeAspect="1"/>
              </p:cNvPicPr>
              <p:nvPr/>
            </p:nvPicPr>
            <p:blipFill rotWithShape="1">
              <a:blip r:embed="rId4" cstate="print">
                <a:extLst>
                  <a:ext uri="{28A0092B-C50C-407E-A947-70E740481C1C}">
                    <a14:useLocalDpi xmlns:a14="http://schemas.microsoft.com/office/drawing/2010/main" val="0"/>
                  </a:ext>
                </a:extLst>
              </a:blip>
              <a:srcRect l="5239" r="15032"/>
              <a:stretch/>
            </p:blipFill>
            <p:spPr>
              <a:xfrm>
                <a:off x="1070301" y="1646554"/>
                <a:ext cx="1107736" cy="921969"/>
              </a:xfrm>
              <a:prstGeom prst="ellipse">
                <a:avLst/>
              </a:prstGeom>
              <a:ln>
                <a:noFill/>
              </a:ln>
              <a:effectLst/>
            </p:spPr>
          </p:pic>
          <p:sp>
            <p:nvSpPr>
              <p:cNvPr id="104" name="Oval 103"/>
              <p:cNvSpPr/>
              <p:nvPr/>
            </p:nvSpPr>
            <p:spPr>
              <a:xfrm>
                <a:off x="979277" y="1655002"/>
                <a:ext cx="1276084" cy="1300634"/>
              </a:xfrm>
              <a:prstGeom prst="ellipse">
                <a:avLst/>
              </a:prstGeom>
              <a:noFill/>
              <a:ln w="63500">
                <a:solidFill>
                  <a:srgbClr val="79A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05" name="TextBox 104"/>
              <p:cNvSpPr txBox="1"/>
              <p:nvPr/>
            </p:nvSpPr>
            <p:spPr>
              <a:xfrm>
                <a:off x="987414" y="2411574"/>
                <a:ext cx="1284731" cy="494378"/>
              </a:xfrm>
              <a:prstGeom prst="rect">
                <a:avLst/>
              </a:prstGeom>
              <a:noFill/>
            </p:spPr>
            <p:txBody>
              <a:bodyPr wrap="square" rtlCol="0">
                <a:spAutoFit/>
              </a:bodyPr>
              <a:lstStyle/>
              <a:p>
                <a:pPr algn="ctr"/>
                <a:r>
                  <a:rPr lang="en-GB" sz="1050" dirty="0" smtClean="0">
                    <a:solidFill>
                      <a:srgbClr val="0070C0"/>
                    </a:solidFill>
                  </a:rPr>
                  <a:t>Impaired </a:t>
                </a:r>
                <a:r>
                  <a:rPr lang="el-GR" sz="1050" dirty="0" smtClean="0">
                    <a:solidFill>
                      <a:srgbClr val="0070C0"/>
                    </a:solidFill>
                  </a:rPr>
                  <a:t>β</a:t>
                </a:r>
                <a:r>
                  <a:rPr lang="en-GB" sz="1050" dirty="0" smtClean="0">
                    <a:solidFill>
                      <a:srgbClr val="0070C0"/>
                    </a:solidFill>
                  </a:rPr>
                  <a:t>-cell function</a:t>
                </a:r>
                <a:endParaRPr lang="en-GB" sz="1050" dirty="0">
                  <a:solidFill>
                    <a:srgbClr val="0070C0"/>
                  </a:solidFill>
                </a:endParaRPr>
              </a:p>
            </p:txBody>
          </p:sp>
        </p:grpSp>
        <p:grpSp>
          <p:nvGrpSpPr>
            <p:cNvPr id="81" name="Group 80"/>
            <p:cNvGrpSpPr/>
            <p:nvPr/>
          </p:nvGrpSpPr>
          <p:grpSpPr>
            <a:xfrm>
              <a:off x="3151071" y="3172615"/>
              <a:ext cx="1338232" cy="1310396"/>
              <a:chOff x="4341571" y="3153567"/>
              <a:chExt cx="1338232" cy="1310396"/>
            </a:xfrm>
          </p:grpSpPr>
          <p:sp>
            <p:nvSpPr>
              <p:cNvPr id="96" name="Oval 95"/>
              <p:cNvSpPr/>
              <p:nvPr/>
            </p:nvSpPr>
            <p:spPr>
              <a:xfrm>
                <a:off x="4351990" y="3155948"/>
                <a:ext cx="1303200" cy="130320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97" name="Group 96"/>
              <p:cNvGrpSpPr/>
              <p:nvPr/>
            </p:nvGrpSpPr>
            <p:grpSpPr>
              <a:xfrm>
                <a:off x="4602620" y="3205881"/>
                <a:ext cx="1067657" cy="876573"/>
                <a:chOff x="4323794" y="3171269"/>
                <a:chExt cx="1142621" cy="951229"/>
              </a:xfrm>
            </p:grpSpPr>
            <p:pic>
              <p:nvPicPr>
                <p:cNvPr id="100" name="Picture 99"/>
                <p:cNvPicPr>
                  <a:picLocks noChangeAspect="1"/>
                </p:cNvPicPr>
                <p:nvPr/>
              </p:nvPicPr>
              <p:blipFill rotWithShape="1">
                <a:blip r:embed="rId5" cstate="print">
                  <a:extLst>
                    <a:ext uri="{28A0092B-C50C-407E-A947-70E740481C1C}">
                      <a14:useLocalDpi xmlns:a14="http://schemas.microsoft.com/office/drawing/2010/main" val="0"/>
                    </a:ext>
                  </a:extLst>
                </a:blip>
                <a:srcRect l="4862" t="9177" r="-2017"/>
                <a:stretch/>
              </p:blipFill>
              <p:spPr>
                <a:xfrm>
                  <a:off x="4323794" y="3190319"/>
                  <a:ext cx="1142621" cy="932179"/>
                </a:xfrm>
                <a:prstGeom prst="rect">
                  <a:avLst/>
                </a:prstGeom>
                <a:ln>
                  <a:noFill/>
                </a:ln>
                <a:effectLst/>
              </p:spPr>
            </p:pic>
            <p:sp>
              <p:nvSpPr>
                <p:cNvPr id="101" name="Rectangle 10"/>
                <p:cNvSpPr/>
                <p:nvPr/>
              </p:nvSpPr>
              <p:spPr>
                <a:xfrm>
                  <a:off x="5104845" y="3171269"/>
                  <a:ext cx="340519" cy="371477"/>
                </a:xfrm>
                <a:custGeom>
                  <a:avLst/>
                  <a:gdLst>
                    <a:gd name="connsiteX0" fmla="*/ 0 w 302419"/>
                    <a:gd name="connsiteY0" fmla="*/ 0 h 328613"/>
                    <a:gd name="connsiteX1" fmla="*/ 302419 w 302419"/>
                    <a:gd name="connsiteY1" fmla="*/ 0 h 328613"/>
                    <a:gd name="connsiteX2" fmla="*/ 302419 w 302419"/>
                    <a:gd name="connsiteY2" fmla="*/ 328613 h 328613"/>
                    <a:gd name="connsiteX3" fmla="*/ 0 w 302419"/>
                    <a:gd name="connsiteY3" fmla="*/ 328613 h 328613"/>
                    <a:gd name="connsiteX4" fmla="*/ 0 w 302419"/>
                    <a:gd name="connsiteY4" fmla="*/ 0 h 328613"/>
                    <a:gd name="connsiteX0" fmla="*/ 0 w 302419"/>
                    <a:gd name="connsiteY0" fmla="*/ 0 h 328613"/>
                    <a:gd name="connsiteX1" fmla="*/ 302419 w 302419"/>
                    <a:gd name="connsiteY1" fmla="*/ 0 h 328613"/>
                    <a:gd name="connsiteX2" fmla="*/ 302419 w 302419"/>
                    <a:gd name="connsiteY2" fmla="*/ 328613 h 328613"/>
                    <a:gd name="connsiteX3" fmla="*/ 192881 w 302419"/>
                    <a:gd name="connsiteY3" fmla="*/ 133351 h 328613"/>
                    <a:gd name="connsiteX4" fmla="*/ 0 w 302419"/>
                    <a:gd name="connsiteY4" fmla="*/ 0 h 328613"/>
                    <a:gd name="connsiteX0" fmla="*/ 0 w 302419"/>
                    <a:gd name="connsiteY0" fmla="*/ 0 h 328613"/>
                    <a:gd name="connsiteX1" fmla="*/ 302419 w 302419"/>
                    <a:gd name="connsiteY1" fmla="*/ 0 h 328613"/>
                    <a:gd name="connsiteX2" fmla="*/ 302419 w 302419"/>
                    <a:gd name="connsiteY2" fmla="*/ 328613 h 328613"/>
                    <a:gd name="connsiteX3" fmla="*/ 180975 w 302419"/>
                    <a:gd name="connsiteY3" fmla="*/ 145257 h 328613"/>
                    <a:gd name="connsiteX4" fmla="*/ 0 w 302419"/>
                    <a:gd name="connsiteY4" fmla="*/ 0 h 328613"/>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59545 h 342901"/>
                    <a:gd name="connsiteX4" fmla="*/ 0 w 314325"/>
                    <a:gd name="connsiteY4" fmla="*/ 0 h 342901"/>
                    <a:gd name="connsiteX0" fmla="*/ 1752 w 316077"/>
                    <a:gd name="connsiteY0" fmla="*/ 0 h 345515"/>
                    <a:gd name="connsiteX1" fmla="*/ 316077 w 316077"/>
                    <a:gd name="connsiteY1" fmla="*/ 14288 h 345515"/>
                    <a:gd name="connsiteX2" fmla="*/ 316077 w 316077"/>
                    <a:gd name="connsiteY2" fmla="*/ 342901 h 345515"/>
                    <a:gd name="connsiteX3" fmla="*/ 194633 w 316077"/>
                    <a:gd name="connsiteY3" fmla="*/ 159545 h 345515"/>
                    <a:gd name="connsiteX4" fmla="*/ 1752 w 316077"/>
                    <a:gd name="connsiteY4" fmla="*/ 0 h 345515"/>
                    <a:gd name="connsiteX0" fmla="*/ 0 w 314325"/>
                    <a:gd name="connsiteY0" fmla="*/ 0 h 345515"/>
                    <a:gd name="connsiteX1" fmla="*/ 314325 w 314325"/>
                    <a:gd name="connsiteY1" fmla="*/ 14288 h 345515"/>
                    <a:gd name="connsiteX2" fmla="*/ 314325 w 314325"/>
                    <a:gd name="connsiteY2" fmla="*/ 342901 h 345515"/>
                    <a:gd name="connsiteX3" fmla="*/ 192881 w 314325"/>
                    <a:gd name="connsiteY3" fmla="*/ 159545 h 345515"/>
                    <a:gd name="connsiteX4" fmla="*/ 0 w 314325"/>
                    <a:gd name="connsiteY4" fmla="*/ 0 h 345515"/>
                    <a:gd name="connsiteX0" fmla="*/ 0 w 314325"/>
                    <a:gd name="connsiteY0" fmla="*/ 0 h 345515"/>
                    <a:gd name="connsiteX1" fmla="*/ 314325 w 314325"/>
                    <a:gd name="connsiteY1" fmla="*/ 14288 h 345515"/>
                    <a:gd name="connsiteX2" fmla="*/ 314325 w 314325"/>
                    <a:gd name="connsiteY2" fmla="*/ 342901 h 345515"/>
                    <a:gd name="connsiteX3" fmla="*/ 192881 w 314325"/>
                    <a:gd name="connsiteY3" fmla="*/ 159545 h 345515"/>
                    <a:gd name="connsiteX4" fmla="*/ 0 w 314325"/>
                    <a:gd name="connsiteY4" fmla="*/ 0 h 345515"/>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59545 h 342901"/>
                    <a:gd name="connsiteX4" fmla="*/ 0 w 314325"/>
                    <a:gd name="connsiteY4" fmla="*/ 0 h 342901"/>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59545 h 342901"/>
                    <a:gd name="connsiteX4" fmla="*/ 0 w 314325"/>
                    <a:gd name="connsiteY4" fmla="*/ 0 h 342901"/>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64308 h 342901"/>
                    <a:gd name="connsiteX4" fmla="*/ 0 w 314325"/>
                    <a:gd name="connsiteY4" fmla="*/ 0 h 342901"/>
                    <a:gd name="connsiteX0" fmla="*/ 0 w 314325"/>
                    <a:gd name="connsiteY0" fmla="*/ 0 h 342901"/>
                    <a:gd name="connsiteX1" fmla="*/ 314325 w 314325"/>
                    <a:gd name="connsiteY1" fmla="*/ 14288 h 342901"/>
                    <a:gd name="connsiteX2" fmla="*/ 314325 w 314325"/>
                    <a:gd name="connsiteY2" fmla="*/ 342901 h 342901"/>
                    <a:gd name="connsiteX3" fmla="*/ 192881 w 314325"/>
                    <a:gd name="connsiteY3" fmla="*/ 164308 h 342901"/>
                    <a:gd name="connsiteX4" fmla="*/ 0 w 314325"/>
                    <a:gd name="connsiteY4" fmla="*/ 0 h 34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342901">
                      <a:moveTo>
                        <a:pt x="0" y="0"/>
                      </a:moveTo>
                      <a:lnTo>
                        <a:pt x="314325" y="14288"/>
                      </a:lnTo>
                      <a:lnTo>
                        <a:pt x="314325" y="342901"/>
                      </a:lnTo>
                      <a:cubicBezTo>
                        <a:pt x="217884" y="181373"/>
                        <a:pt x="230981" y="209551"/>
                        <a:pt x="192881" y="164308"/>
                      </a:cubicBezTo>
                      <a:cubicBezTo>
                        <a:pt x="154781" y="119065"/>
                        <a:pt x="141684" y="100409"/>
                        <a:pt x="0" y="0"/>
                      </a:cubicBezTo>
                      <a:close/>
                    </a:path>
                  </a:pathLst>
                </a:cu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98" name="Oval 97"/>
              <p:cNvSpPr/>
              <p:nvPr/>
            </p:nvSpPr>
            <p:spPr>
              <a:xfrm>
                <a:off x="4341571" y="3153567"/>
                <a:ext cx="1328707" cy="1310396"/>
              </a:xfrm>
              <a:prstGeom prst="ellipse">
                <a:avLst/>
              </a:prstGeom>
              <a:noFill/>
              <a:ln w="63500">
                <a:solidFill>
                  <a:srgbClr val="EEC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9" name="TextBox 98"/>
              <p:cNvSpPr txBox="1"/>
              <p:nvPr/>
            </p:nvSpPr>
            <p:spPr>
              <a:xfrm>
                <a:off x="4342092" y="3850828"/>
                <a:ext cx="1337711" cy="476069"/>
              </a:xfrm>
              <a:prstGeom prst="rect">
                <a:avLst/>
              </a:prstGeom>
              <a:noFill/>
            </p:spPr>
            <p:txBody>
              <a:bodyPr wrap="square" rtlCol="0">
                <a:spAutoFit/>
              </a:bodyPr>
              <a:lstStyle/>
              <a:p>
                <a:pPr algn="ctr"/>
                <a:r>
                  <a:rPr lang="en-GB" sz="1000" dirty="0" smtClean="0">
                    <a:solidFill>
                      <a:srgbClr val="0060A5"/>
                    </a:solidFill>
                  </a:rPr>
                  <a:t>Persistent hyperglycaemia</a:t>
                </a:r>
                <a:endParaRPr lang="en-GB" sz="1000" dirty="0">
                  <a:solidFill>
                    <a:srgbClr val="0060A5"/>
                  </a:solidFill>
                </a:endParaRPr>
              </a:p>
            </p:txBody>
          </p:sp>
        </p:grpSp>
        <p:grpSp>
          <p:nvGrpSpPr>
            <p:cNvPr id="82" name="Group 81"/>
            <p:cNvGrpSpPr/>
            <p:nvPr/>
          </p:nvGrpSpPr>
          <p:grpSpPr>
            <a:xfrm>
              <a:off x="4284215" y="3036546"/>
              <a:ext cx="703465" cy="1629672"/>
              <a:chOff x="4284215" y="3036546"/>
              <a:chExt cx="703465" cy="1629672"/>
            </a:xfrm>
          </p:grpSpPr>
          <p:cxnSp>
            <p:nvCxnSpPr>
              <p:cNvPr id="92" name="Curved Connector 91"/>
              <p:cNvCxnSpPr>
                <a:stCxn id="85" idx="3"/>
              </p:cNvCxnSpPr>
              <p:nvPr/>
            </p:nvCxnSpPr>
            <p:spPr>
              <a:xfrm rot="5400000">
                <a:off x="4604645" y="3905172"/>
                <a:ext cx="62605" cy="703464"/>
              </a:xfrm>
              <a:prstGeom prst="curvedConnector3">
                <a:avLst>
                  <a:gd name="adj1" fmla="val 505357"/>
                </a:avLst>
              </a:prstGeom>
              <a:ln w="50800">
                <a:solidFill>
                  <a:srgbClr val="EEC52B"/>
                </a:solidFill>
              </a:ln>
            </p:spPr>
            <p:style>
              <a:lnRef idx="1">
                <a:schemeClr val="accent1"/>
              </a:lnRef>
              <a:fillRef idx="0">
                <a:schemeClr val="accent1"/>
              </a:fillRef>
              <a:effectRef idx="0">
                <a:schemeClr val="accent1"/>
              </a:effectRef>
              <a:fontRef idx="minor">
                <a:schemeClr val="tx1"/>
              </a:fontRef>
            </p:style>
          </p:cxnSp>
          <p:sp>
            <p:nvSpPr>
              <p:cNvPr id="93" name="Isosceles Triangle 92"/>
              <p:cNvSpPr/>
              <p:nvPr/>
            </p:nvSpPr>
            <p:spPr>
              <a:xfrm rot="16200000">
                <a:off x="4506661" y="4399297"/>
                <a:ext cx="275225" cy="258618"/>
              </a:xfrm>
              <a:prstGeom prst="triangle">
                <a:avLst/>
              </a:prstGeom>
              <a:solidFill>
                <a:srgbClr val="EEC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cxnSp>
            <p:nvCxnSpPr>
              <p:cNvPr id="94" name="Curved Connector 93"/>
              <p:cNvCxnSpPr>
                <a:endCxn id="85" idx="1"/>
              </p:cNvCxnSpPr>
              <p:nvPr/>
            </p:nvCxnSpPr>
            <p:spPr>
              <a:xfrm rot="16200000" flipH="1">
                <a:off x="4595407" y="3052710"/>
                <a:ext cx="81079" cy="703464"/>
              </a:xfrm>
              <a:prstGeom prst="curvedConnector3">
                <a:avLst>
                  <a:gd name="adj1" fmla="val -244647"/>
                </a:avLst>
              </a:prstGeom>
              <a:ln w="50800">
                <a:solidFill>
                  <a:srgbClr val="EEC52B"/>
                </a:solidFill>
              </a:ln>
            </p:spPr>
            <p:style>
              <a:lnRef idx="1">
                <a:schemeClr val="accent1"/>
              </a:lnRef>
              <a:fillRef idx="0">
                <a:schemeClr val="accent1"/>
              </a:fillRef>
              <a:effectRef idx="0">
                <a:schemeClr val="accent1"/>
              </a:effectRef>
              <a:fontRef idx="minor">
                <a:schemeClr val="tx1"/>
              </a:fontRef>
            </p:style>
          </p:cxnSp>
          <p:sp>
            <p:nvSpPr>
              <p:cNvPr id="95" name="Isosceles Triangle 94"/>
              <p:cNvSpPr/>
              <p:nvPr/>
            </p:nvSpPr>
            <p:spPr>
              <a:xfrm rot="5947820">
                <a:off x="4525790" y="3044850"/>
                <a:ext cx="275225" cy="258618"/>
              </a:xfrm>
              <a:prstGeom prst="triangle">
                <a:avLst/>
              </a:prstGeom>
              <a:solidFill>
                <a:srgbClr val="EEC5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grpSp>
          <p:nvGrpSpPr>
            <p:cNvPr id="83" name="Group 82"/>
            <p:cNvGrpSpPr/>
            <p:nvPr/>
          </p:nvGrpSpPr>
          <p:grpSpPr>
            <a:xfrm>
              <a:off x="990271" y="4354588"/>
              <a:ext cx="1302991" cy="1227812"/>
              <a:chOff x="990271" y="4354588"/>
              <a:chExt cx="1302991" cy="1227812"/>
            </a:xfrm>
          </p:grpSpPr>
          <p:sp>
            <p:nvSpPr>
              <p:cNvPr id="86" name="Oval 85"/>
              <p:cNvSpPr/>
              <p:nvPr/>
            </p:nvSpPr>
            <p:spPr>
              <a:xfrm>
                <a:off x="993144" y="4366657"/>
                <a:ext cx="1278000" cy="1209600"/>
              </a:xfrm>
              <a:prstGeom prst="ellipse">
                <a:avLst/>
              </a:prstGeom>
              <a:solidFill>
                <a:schemeClr val="bg1"/>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nvGrpSpPr>
              <p:cNvPr id="87" name="Group 86"/>
              <p:cNvGrpSpPr/>
              <p:nvPr/>
            </p:nvGrpSpPr>
            <p:grpSpPr>
              <a:xfrm>
                <a:off x="1039964" y="4522190"/>
                <a:ext cx="1228074" cy="666627"/>
                <a:chOff x="1039964" y="4522190"/>
                <a:chExt cx="1228074" cy="666627"/>
              </a:xfrm>
            </p:grpSpPr>
            <p:pic>
              <p:nvPicPr>
                <p:cNvPr id="90" name="Content Placeholder 7"/>
                <p:cNvPicPr>
                  <a:picLocks noChangeAspect="1"/>
                </p:cNvPicPr>
                <p:nvPr/>
              </p:nvPicPr>
              <p:blipFill rotWithShape="1">
                <a:blip r:embed="rId6" cstate="print">
                  <a:extLst>
                    <a:ext uri="{28A0092B-C50C-407E-A947-70E740481C1C}">
                      <a14:useLocalDpi xmlns:a14="http://schemas.microsoft.com/office/drawing/2010/main" val="0"/>
                    </a:ext>
                  </a:extLst>
                </a:blip>
                <a:srcRect l="4920" t="14078" r="13323" b="7301"/>
                <a:stretch/>
              </p:blipFill>
              <p:spPr>
                <a:xfrm>
                  <a:off x="1078969" y="4551455"/>
                  <a:ext cx="1189069" cy="637362"/>
                </a:xfrm>
                <a:prstGeom prst="rect">
                  <a:avLst/>
                </a:prstGeom>
              </p:spPr>
            </p:pic>
            <p:sp>
              <p:nvSpPr>
                <p:cNvPr id="91" name="Isosceles Triangle 90"/>
                <p:cNvSpPr/>
                <p:nvPr/>
              </p:nvSpPr>
              <p:spPr>
                <a:xfrm rot="18990656">
                  <a:off x="1039964" y="4522190"/>
                  <a:ext cx="100279" cy="76200"/>
                </a:xfrm>
                <a:prstGeom prst="triangle">
                  <a:avLst/>
                </a:prstGeom>
                <a:solidFill>
                  <a:srgbClr val="B4C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
            <p:nvSpPr>
              <p:cNvPr id="88" name="Oval 87"/>
              <p:cNvSpPr/>
              <p:nvPr/>
            </p:nvSpPr>
            <p:spPr>
              <a:xfrm>
                <a:off x="990271" y="4354588"/>
                <a:ext cx="1284910" cy="1227812"/>
              </a:xfrm>
              <a:prstGeom prst="ellipse">
                <a:avLst/>
              </a:prstGeom>
              <a:noFill/>
              <a:ln w="63500">
                <a:solidFill>
                  <a:srgbClr val="79A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9" name="TextBox 88"/>
              <p:cNvSpPr txBox="1"/>
              <p:nvPr/>
            </p:nvSpPr>
            <p:spPr>
              <a:xfrm>
                <a:off x="1000593" y="5033000"/>
                <a:ext cx="1292669" cy="494378"/>
              </a:xfrm>
              <a:prstGeom prst="rect">
                <a:avLst/>
              </a:prstGeom>
              <a:noFill/>
            </p:spPr>
            <p:txBody>
              <a:bodyPr wrap="square" rtlCol="0">
                <a:spAutoFit/>
              </a:bodyPr>
              <a:lstStyle>
                <a:defPPr>
                  <a:defRPr lang="en-US"/>
                </a:defPPr>
                <a:lvl1pPr algn="ctr">
                  <a:defRPr sz="1200">
                    <a:solidFill>
                      <a:srgbClr val="0070C0"/>
                    </a:solidFill>
                  </a:defRPr>
                </a:lvl1pPr>
              </a:lstStyle>
              <a:p>
                <a:r>
                  <a:rPr lang="en-GB" sz="1050" dirty="0">
                    <a:solidFill>
                      <a:srgbClr val="0060A5"/>
                    </a:solidFill>
                  </a:rPr>
                  <a:t>Insulin </a:t>
                </a:r>
                <a:br>
                  <a:rPr lang="en-GB" sz="1050" dirty="0">
                    <a:solidFill>
                      <a:srgbClr val="0060A5"/>
                    </a:solidFill>
                  </a:rPr>
                </a:br>
                <a:r>
                  <a:rPr lang="en-GB" sz="1050" dirty="0">
                    <a:solidFill>
                      <a:srgbClr val="0060A5"/>
                    </a:solidFill>
                  </a:rPr>
                  <a:t>resistance</a:t>
                </a:r>
              </a:p>
            </p:txBody>
          </p:sp>
        </p:grpSp>
        <p:pic>
          <p:nvPicPr>
            <p:cNvPr id="84" name="Picture 83"/>
            <p:cNvPicPr>
              <a:picLocks noChangeAspect="1"/>
            </p:cNvPicPr>
            <p:nvPr/>
          </p:nvPicPr>
          <p:blipFill rotWithShape="1">
            <a:blip r:embed="rId7" cstate="print">
              <a:extLst>
                <a:ext uri="{28A0092B-C50C-407E-A947-70E740481C1C}">
                  <a14:useLocalDpi xmlns:a14="http://schemas.microsoft.com/office/drawing/2010/main" val="0"/>
                </a:ext>
              </a:extLst>
            </a:blip>
            <a:srcRect l="18476" t="7365" r="16952" b="2731"/>
            <a:stretch/>
          </p:blipFill>
          <p:spPr>
            <a:xfrm>
              <a:off x="5003817" y="3567250"/>
              <a:ext cx="792000" cy="658351"/>
            </a:xfrm>
            <a:prstGeom prst="rect">
              <a:avLst/>
            </a:prstGeom>
          </p:spPr>
        </p:pic>
        <p:sp>
          <p:nvSpPr>
            <p:cNvPr id="85" name="Oval 84"/>
            <p:cNvSpPr/>
            <p:nvPr/>
          </p:nvSpPr>
          <p:spPr>
            <a:xfrm>
              <a:off x="4818123" y="3283311"/>
              <a:ext cx="1157802" cy="1103962"/>
            </a:xfrm>
            <a:prstGeom prst="ellipse">
              <a:avLst/>
            </a:prstGeom>
            <a:noFill/>
            <a:ln w="63500">
              <a:solidFill>
                <a:srgbClr val="EEC5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spTree>
    <p:extLst>
      <p:ext uri="{BB962C8B-B14F-4D97-AF65-F5344CB8AC3E}">
        <p14:creationId xmlns:p14="http://schemas.microsoft.com/office/powerpoint/2010/main" val="264170592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GB" dirty="0"/>
          </a:p>
        </p:txBody>
      </p:sp>
      <p:sp>
        <p:nvSpPr>
          <p:cNvPr id="3" name="Title 2"/>
          <p:cNvSpPr>
            <a:spLocks noGrp="1"/>
          </p:cNvSpPr>
          <p:nvPr>
            <p:ph type="title"/>
          </p:nvPr>
        </p:nvSpPr>
        <p:spPr/>
        <p:txBody>
          <a:bodyPr/>
          <a:lstStyle/>
          <a:p>
            <a:r>
              <a:rPr lang="en-GB" dirty="0" smtClean="0"/>
              <a:t>Summary</a:t>
            </a:r>
            <a:endParaRPr lang="en-GB" dirty="0"/>
          </a:p>
        </p:txBody>
      </p:sp>
      <p:sp>
        <p:nvSpPr>
          <p:cNvPr id="4" name="Content Placeholder 3"/>
          <p:cNvSpPr>
            <a:spLocks noGrp="1"/>
          </p:cNvSpPr>
          <p:nvPr>
            <p:ph idx="1"/>
          </p:nvPr>
        </p:nvSpPr>
        <p:spPr>
          <a:xfrm>
            <a:off x="323850" y="775478"/>
            <a:ext cx="8496300" cy="3668934"/>
          </a:xfrm>
        </p:spPr>
        <p:txBody>
          <a:bodyPr/>
          <a:lstStyle/>
          <a:p>
            <a:pPr>
              <a:buFont typeface="Wingdings" panose="05000000000000000000" pitchFamily="2" charset="2"/>
              <a:buChar char="ü"/>
            </a:pPr>
            <a:r>
              <a:rPr lang="en-GB" sz="2000" b="1" dirty="0"/>
              <a:t>SGLT2 is responsible for </a:t>
            </a:r>
            <a:r>
              <a:rPr lang="en-GB" sz="2000" b="1" dirty="0" smtClean="0"/>
              <a:t>~ 90</a:t>
            </a:r>
            <a:r>
              <a:rPr lang="en-GB" sz="2000" b="1" dirty="0"/>
              <a:t>% of the total renal glucose </a:t>
            </a:r>
            <a:r>
              <a:rPr lang="en-GB" sz="2000" b="1" dirty="0" smtClean="0"/>
              <a:t>re-absorption</a:t>
            </a:r>
          </a:p>
          <a:p>
            <a:pPr>
              <a:buFont typeface="Wingdings" panose="05000000000000000000" pitchFamily="2" charset="2"/>
              <a:buChar char="ü"/>
            </a:pPr>
            <a:endParaRPr lang="en-GB" sz="2000" b="1" dirty="0"/>
          </a:p>
          <a:p>
            <a:pPr>
              <a:buFont typeface="Wingdings" panose="05000000000000000000" pitchFamily="2" charset="2"/>
              <a:buChar char="ü"/>
            </a:pPr>
            <a:endParaRPr lang="en-GB" sz="2000" b="1" dirty="0"/>
          </a:p>
          <a:p>
            <a:pPr>
              <a:buFont typeface="Wingdings" panose="05000000000000000000" pitchFamily="2" charset="2"/>
              <a:buChar char="ü"/>
            </a:pPr>
            <a:r>
              <a:rPr lang="en-GB" sz="2000" b="1" dirty="0" smtClean="0"/>
              <a:t>SGLT2 </a:t>
            </a:r>
            <a:r>
              <a:rPr lang="en-GB" sz="2000" b="1" dirty="0"/>
              <a:t>inhibition induces urinary glucose excretion, resulting in a reduction </a:t>
            </a:r>
            <a:r>
              <a:rPr lang="en-GB" sz="2000" b="1" dirty="0" smtClean="0"/>
              <a:t>of </a:t>
            </a:r>
            <a:r>
              <a:rPr lang="en-GB" sz="2000" b="1" dirty="0"/>
              <a:t>blood </a:t>
            </a:r>
            <a:r>
              <a:rPr lang="en-GB" sz="2000" b="1" dirty="0" smtClean="0"/>
              <a:t>glucose</a:t>
            </a:r>
          </a:p>
          <a:p>
            <a:pPr>
              <a:buFont typeface="Wingdings" panose="05000000000000000000" pitchFamily="2" charset="2"/>
              <a:buChar char="ü"/>
            </a:pPr>
            <a:endParaRPr lang="en-GB" sz="2000" b="1" dirty="0"/>
          </a:p>
          <a:p>
            <a:pPr marL="0" indent="0">
              <a:buNone/>
            </a:pPr>
            <a:endParaRPr lang="en-GB" sz="2000" b="1" dirty="0"/>
          </a:p>
        </p:txBody>
      </p:sp>
      <p:sp>
        <p:nvSpPr>
          <p:cNvPr id="5" name="Slide Number Placeholder 4"/>
          <p:cNvSpPr>
            <a:spLocks noGrp="1"/>
          </p:cNvSpPr>
          <p:nvPr>
            <p:ph type="sldNum" sz="quarter" idx="12"/>
          </p:nvPr>
        </p:nvSpPr>
        <p:spPr/>
        <p:txBody>
          <a:bodyPr/>
          <a:lstStyle/>
          <a:p>
            <a:fld id="{F6F95BD5-C3FD-4E9B-9240-B27EACB3D069}" type="slidenum">
              <a:rPr lang="en-GB" smtClean="0"/>
              <a:pPr/>
              <a:t>28</a:t>
            </a:fld>
            <a:endParaRPr lang="en-GB" dirty="0"/>
          </a:p>
        </p:txBody>
      </p:sp>
      <p:sp>
        <p:nvSpPr>
          <p:cNvPr id="6" name="Text Placeholder 5"/>
          <p:cNvSpPr>
            <a:spLocks noGrp="1"/>
          </p:cNvSpPr>
          <p:nvPr>
            <p:ph type="body" sz="quarter" idx="14"/>
          </p:nvPr>
        </p:nvSpPr>
        <p:spPr/>
        <p:txBody>
          <a:bodyPr/>
          <a:lstStyle/>
          <a:p>
            <a:endParaRPr lang="en-GB" dirty="0"/>
          </a:p>
        </p:txBody>
      </p:sp>
    </p:spTree>
    <p:extLst>
      <p:ext uri="{BB962C8B-B14F-4D97-AF65-F5344CB8AC3E}">
        <p14:creationId xmlns:p14="http://schemas.microsoft.com/office/powerpoint/2010/main" val="2335493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269530" y="579236"/>
            <a:ext cx="8496300" cy="1102519"/>
          </a:xfrm>
        </p:spPr>
        <p:txBody>
          <a:bodyPr/>
          <a:lstStyle/>
          <a:p>
            <a:r>
              <a:rPr lang="en-GB" dirty="0"/>
              <a:t>SGLT2 inhibitors: known or in </a:t>
            </a:r>
            <a:r>
              <a:rPr lang="en-GB" dirty="0" smtClean="0"/>
              <a:t>development</a:t>
            </a:r>
            <a:endParaRPr lang="en-GB"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61426259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Outline of the presentation</a:t>
            </a:r>
            <a:endParaRPr lang="en-GB" dirty="0"/>
          </a:p>
        </p:txBody>
      </p:sp>
      <p:sp>
        <p:nvSpPr>
          <p:cNvPr id="4" name="Content Placeholder 3"/>
          <p:cNvSpPr>
            <a:spLocks noGrp="1"/>
          </p:cNvSpPr>
          <p:nvPr>
            <p:ph idx="1"/>
          </p:nvPr>
        </p:nvSpPr>
        <p:spPr>
          <a:xfrm>
            <a:off x="323850" y="755637"/>
            <a:ext cx="8496300" cy="4236440"/>
          </a:xfrm>
        </p:spPr>
        <p:txBody>
          <a:bodyPr/>
          <a:lstStyle/>
          <a:p>
            <a:r>
              <a:rPr lang="en-US" dirty="0"/>
              <a:t>Type 2 </a:t>
            </a:r>
            <a:r>
              <a:rPr lang="en-US" dirty="0" smtClean="0"/>
              <a:t>Diabetes: epidemiology &amp; consequences</a:t>
            </a:r>
          </a:p>
          <a:p>
            <a:endParaRPr lang="en-US" dirty="0" smtClean="0"/>
          </a:p>
          <a:p>
            <a:r>
              <a:rPr lang="en-US" dirty="0" smtClean="0"/>
              <a:t>Current therapies </a:t>
            </a:r>
          </a:p>
          <a:p>
            <a:endParaRPr lang="en-US" dirty="0" smtClean="0"/>
          </a:p>
          <a:p>
            <a:r>
              <a:rPr lang="en-GB" dirty="0" smtClean="0"/>
              <a:t>New therapy: a </a:t>
            </a:r>
            <a:r>
              <a:rPr lang="en-GB" dirty="0"/>
              <a:t>mechanism for direct glucose </a:t>
            </a:r>
            <a:r>
              <a:rPr lang="en-GB" dirty="0" smtClean="0"/>
              <a:t>removal</a:t>
            </a:r>
          </a:p>
          <a:p>
            <a:endParaRPr lang="en-GB" dirty="0"/>
          </a:p>
          <a:p>
            <a:r>
              <a:rPr lang="en-GB" dirty="0" smtClean="0"/>
              <a:t>New drug classes in Research and Development </a:t>
            </a:r>
          </a:p>
          <a:p>
            <a:endParaRPr lang="en-GB" dirty="0" smtClean="0"/>
          </a:p>
          <a:p>
            <a:r>
              <a:rPr lang="en-GB" dirty="0" smtClean="0"/>
              <a:t>Take home message</a:t>
            </a:r>
          </a:p>
        </p:txBody>
      </p:sp>
      <p:sp>
        <p:nvSpPr>
          <p:cNvPr id="5" name="Slide Number Placeholder 4"/>
          <p:cNvSpPr>
            <a:spLocks noGrp="1"/>
          </p:cNvSpPr>
          <p:nvPr>
            <p:ph type="sldNum" sz="quarter" idx="12"/>
          </p:nvPr>
        </p:nvSpPr>
        <p:spPr/>
        <p:txBody>
          <a:bodyPr/>
          <a:lstStyle/>
          <a:p>
            <a:fld id="{F6F95BD5-C3FD-4E9B-9240-B27EACB3D069}" type="slidenum">
              <a:rPr lang="en-GB" smtClean="0"/>
              <a:pPr/>
              <a:t>3</a:t>
            </a:fld>
            <a:endParaRPr lang="en-GB"/>
          </a:p>
        </p:txBody>
      </p:sp>
    </p:spTree>
    <p:extLst>
      <p:ext uri="{BB962C8B-B14F-4D97-AF65-F5344CB8AC3E}">
        <p14:creationId xmlns:p14="http://schemas.microsoft.com/office/powerpoint/2010/main" val="8314836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lstStyle/>
          <a:p>
            <a:r>
              <a:rPr lang="en-GB" smtClean="0"/>
              <a:t>1. Data on file; 2. Dapagliflozin SMPC; 3. Canagliflozin SMPC.</a:t>
            </a:r>
            <a:endParaRPr lang="en-GB"/>
          </a:p>
        </p:txBody>
      </p:sp>
      <p:sp>
        <p:nvSpPr>
          <p:cNvPr id="8" name="Title 7"/>
          <p:cNvSpPr>
            <a:spLocks noGrp="1"/>
          </p:cNvSpPr>
          <p:nvPr>
            <p:ph type="title"/>
          </p:nvPr>
        </p:nvSpPr>
        <p:spPr/>
        <p:txBody>
          <a:bodyPr/>
          <a:lstStyle/>
          <a:p>
            <a:r>
              <a:rPr lang="en-GB" smtClean="0"/>
              <a:t>Characteristics of SGLT2 inhibitors in advanced development or launched </a:t>
            </a:r>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17985883"/>
              </p:ext>
            </p:extLst>
          </p:nvPr>
        </p:nvGraphicFramePr>
        <p:xfrm>
          <a:off x="323853" y="844154"/>
          <a:ext cx="8351839" cy="1664662"/>
        </p:xfrm>
        <a:graphic>
          <a:graphicData uri="http://schemas.openxmlformats.org/drawingml/2006/table">
            <a:tbl>
              <a:tblPr firstRow="1" firstCol="1" bandRow="1">
                <a:tableStyleId>{C083E6E3-FA7D-4D7B-A595-EF9225AFEA82}</a:tableStyleId>
              </a:tblPr>
              <a:tblGrid>
                <a:gridCol w="898769"/>
                <a:gridCol w="1392990"/>
                <a:gridCol w="1945758"/>
                <a:gridCol w="2029593"/>
                <a:gridCol w="2084729"/>
              </a:tblGrid>
              <a:tr h="222502">
                <a:tc>
                  <a:txBody>
                    <a:bodyPr/>
                    <a:lstStyle/>
                    <a:p>
                      <a:pPr>
                        <a:spcAft>
                          <a:spcPts val="0"/>
                        </a:spcAft>
                      </a:pPr>
                      <a:endParaRPr lang="en-GB" sz="1200" dirty="0">
                        <a:effectLst/>
                        <a:latin typeface="Times New Roman"/>
                        <a:ea typeface="Times New Roman"/>
                      </a:endParaRPr>
                    </a:p>
                  </a:txBody>
                  <a:tcPr marL="36000" marR="36000" marT="13500" marB="13500"/>
                </a:tc>
                <a:tc>
                  <a:txBody>
                    <a:bodyPr/>
                    <a:lstStyle/>
                    <a:p>
                      <a:pPr>
                        <a:spcAft>
                          <a:spcPts val="0"/>
                        </a:spcAft>
                      </a:pPr>
                      <a:endParaRPr lang="en-GB" sz="1200">
                        <a:effectLst/>
                        <a:latin typeface="Times New Roman"/>
                        <a:ea typeface="Times New Roman"/>
                      </a:endParaRPr>
                    </a:p>
                  </a:txBody>
                  <a:tcPr marL="36000" marR="36000" marT="13500" marB="13500"/>
                </a:tc>
                <a:tc>
                  <a:txBody>
                    <a:bodyPr/>
                    <a:lstStyle/>
                    <a:p>
                      <a:pPr algn="ctr">
                        <a:spcAft>
                          <a:spcPts val="0"/>
                        </a:spcAft>
                      </a:pPr>
                      <a:r>
                        <a:rPr lang="de-DE" sz="1200" smtClean="0">
                          <a:solidFill>
                            <a:schemeClr val="accent4"/>
                          </a:solidFill>
                          <a:effectLst/>
                        </a:rPr>
                        <a:t>Empagliflozin</a:t>
                      </a:r>
                      <a:r>
                        <a:rPr lang="de-DE" sz="1200" baseline="30000" smtClean="0">
                          <a:solidFill>
                            <a:schemeClr val="accent4"/>
                          </a:solidFill>
                          <a:effectLst/>
                        </a:rPr>
                        <a:t>1</a:t>
                      </a:r>
                      <a:endParaRPr lang="en-GB" sz="1200" baseline="30000">
                        <a:effectLst/>
                        <a:latin typeface="Times New Roman"/>
                        <a:ea typeface="Times New Roman"/>
                      </a:endParaRPr>
                    </a:p>
                  </a:txBody>
                  <a:tcPr marL="36000" marR="36000" marT="13500" marB="13500"/>
                </a:tc>
                <a:tc>
                  <a:txBody>
                    <a:bodyPr/>
                    <a:lstStyle/>
                    <a:p>
                      <a:pPr algn="ctr">
                        <a:spcAft>
                          <a:spcPts val="0"/>
                        </a:spcAft>
                      </a:pPr>
                      <a:r>
                        <a:rPr lang="de-DE" sz="1200" smtClean="0">
                          <a:solidFill>
                            <a:schemeClr val="accent4"/>
                          </a:solidFill>
                          <a:effectLst/>
                        </a:rPr>
                        <a:t>Dapagliflozin</a:t>
                      </a:r>
                      <a:r>
                        <a:rPr lang="de-DE" sz="1200" baseline="30000" smtClean="0">
                          <a:solidFill>
                            <a:schemeClr val="accent4"/>
                          </a:solidFill>
                          <a:effectLst/>
                        </a:rPr>
                        <a:t>2</a:t>
                      </a:r>
                      <a:endParaRPr lang="en-GB" sz="1200" baseline="30000">
                        <a:effectLst/>
                        <a:latin typeface="Times New Roman"/>
                        <a:ea typeface="Times New Roman"/>
                      </a:endParaRPr>
                    </a:p>
                  </a:txBody>
                  <a:tcPr marL="36000" marR="36000" marT="13500" marB="13500"/>
                </a:tc>
                <a:tc>
                  <a:txBody>
                    <a:bodyPr/>
                    <a:lstStyle/>
                    <a:p>
                      <a:pPr algn="ctr">
                        <a:spcAft>
                          <a:spcPts val="0"/>
                        </a:spcAft>
                      </a:pPr>
                      <a:r>
                        <a:rPr lang="de-DE" sz="1200" smtClean="0">
                          <a:solidFill>
                            <a:schemeClr val="accent4"/>
                          </a:solidFill>
                          <a:effectLst/>
                        </a:rPr>
                        <a:t>Canagliflozin</a:t>
                      </a:r>
                      <a:r>
                        <a:rPr lang="de-DE" sz="1200" baseline="30000" smtClean="0">
                          <a:solidFill>
                            <a:schemeClr val="accent4"/>
                          </a:solidFill>
                          <a:effectLst/>
                        </a:rPr>
                        <a:t>3</a:t>
                      </a:r>
                      <a:endParaRPr lang="en-GB" sz="1200" baseline="30000">
                        <a:effectLst/>
                        <a:latin typeface="Times New Roman"/>
                        <a:ea typeface="Times New Roman"/>
                      </a:endParaRPr>
                    </a:p>
                  </a:txBody>
                  <a:tcPr marL="36000" marR="36000" marT="13500" marB="13500"/>
                </a:tc>
              </a:tr>
              <a:tr h="209880">
                <a:tc>
                  <a:txBody>
                    <a:bodyPr/>
                    <a:lstStyle/>
                    <a:p>
                      <a:pPr>
                        <a:spcAft>
                          <a:spcPts val="0"/>
                        </a:spcAft>
                      </a:pPr>
                      <a:r>
                        <a:rPr lang="de-DE" sz="1200" dirty="0">
                          <a:effectLst/>
                        </a:rPr>
                        <a:t> </a:t>
                      </a:r>
                      <a:endParaRPr lang="en-GB" sz="1200" dirty="0">
                        <a:effectLst/>
                        <a:latin typeface="Times New Roman"/>
                        <a:ea typeface="Times New Roman"/>
                      </a:endParaRPr>
                    </a:p>
                  </a:txBody>
                  <a:tcPr marL="36000" marR="36000" marT="13500" marB="13500"/>
                </a:tc>
                <a:tc>
                  <a:txBody>
                    <a:bodyPr/>
                    <a:lstStyle/>
                    <a:p>
                      <a:pPr>
                        <a:spcAft>
                          <a:spcPts val="0"/>
                        </a:spcAft>
                      </a:pPr>
                      <a:r>
                        <a:rPr lang="de-DE" sz="1200">
                          <a:effectLst/>
                        </a:rPr>
                        <a:t>Launch year</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dirty="0" smtClean="0">
                          <a:effectLst/>
                        </a:rPr>
                        <a:t>2014(EU/US)</a:t>
                      </a:r>
                      <a:endParaRPr lang="en-GB" sz="1200" dirty="0">
                        <a:effectLst/>
                        <a:latin typeface="Times New Roman"/>
                        <a:ea typeface="Times New Roman"/>
                      </a:endParaRPr>
                    </a:p>
                  </a:txBody>
                  <a:tcPr marL="36000" marR="36000" marT="13500" marB="13500"/>
                </a:tc>
                <a:tc>
                  <a:txBody>
                    <a:bodyPr/>
                    <a:lstStyle/>
                    <a:p>
                      <a:pPr algn="ctr">
                        <a:spcAft>
                          <a:spcPts val="0"/>
                        </a:spcAft>
                      </a:pPr>
                      <a:r>
                        <a:rPr lang="de-DE" sz="1200" dirty="0" smtClean="0">
                          <a:effectLst/>
                        </a:rPr>
                        <a:t>2012 (EU) 2014 (US)</a:t>
                      </a:r>
                      <a:endParaRPr lang="en-GB" sz="1200" dirty="0">
                        <a:effectLst/>
                        <a:latin typeface="Times New Roman"/>
                        <a:ea typeface="Times New Roman"/>
                      </a:endParaRPr>
                    </a:p>
                  </a:txBody>
                  <a:tcPr marL="36000" marR="36000" marT="13500" marB="13500"/>
                </a:tc>
                <a:tc>
                  <a:txBody>
                    <a:bodyPr/>
                    <a:lstStyle/>
                    <a:p>
                      <a:pPr algn="ctr">
                        <a:spcAft>
                          <a:spcPts val="0"/>
                        </a:spcAft>
                      </a:pPr>
                      <a:r>
                        <a:rPr lang="de-DE" sz="1200" dirty="0" smtClean="0">
                          <a:effectLst/>
                        </a:rPr>
                        <a:t>2013 (EU/US)</a:t>
                      </a:r>
                      <a:endParaRPr lang="en-GB" sz="1200" dirty="0">
                        <a:effectLst/>
                        <a:latin typeface="Times New Roman"/>
                        <a:ea typeface="Times New Roman"/>
                      </a:endParaRPr>
                    </a:p>
                  </a:txBody>
                  <a:tcPr marL="36000" marR="36000" marT="13500" marB="13500"/>
                </a:tc>
              </a:tr>
              <a:tr h="209880">
                <a:tc>
                  <a:txBody>
                    <a:bodyPr/>
                    <a:lstStyle/>
                    <a:p>
                      <a:pPr>
                        <a:spcAft>
                          <a:spcPts val="0"/>
                        </a:spcAft>
                      </a:pPr>
                      <a:r>
                        <a:rPr lang="de-DE" sz="1200">
                          <a:effectLst/>
                        </a:rPr>
                        <a:t>MoA</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Molecular class</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smtClean="0">
                          <a:effectLst/>
                        </a:rPr>
                        <a:t>C-glycoside</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C-glycoside</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C-glycoside</a:t>
                      </a:r>
                      <a:endParaRPr lang="en-GB" sz="1200">
                        <a:effectLst/>
                        <a:latin typeface="Times New Roman"/>
                        <a:ea typeface="Times New Roman"/>
                      </a:endParaRPr>
                    </a:p>
                  </a:txBody>
                  <a:tcPr marL="36000" marR="36000" marT="13500" marB="13500"/>
                </a:tc>
              </a:tr>
              <a:tr h="392760">
                <a:tc>
                  <a:txBody>
                    <a:bodyPr/>
                    <a:lstStyle/>
                    <a:p>
                      <a:pPr>
                        <a:spcAft>
                          <a:spcPts val="0"/>
                        </a:spcAft>
                      </a:pPr>
                      <a:r>
                        <a:rPr lang="de-DE" sz="1200">
                          <a:effectLst/>
                        </a:rPr>
                        <a:t> </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Metabolism</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smtClean="0">
                          <a:effectLst/>
                        </a:rPr>
                        <a:t>Dual renal and hepatic</a:t>
                      </a:r>
                      <a:endParaRPr lang="en-GB" sz="1200" smtClean="0">
                        <a:effectLst/>
                      </a:endParaRPr>
                    </a:p>
                    <a:p>
                      <a:pPr algn="ctr">
                        <a:spcAft>
                          <a:spcPts val="0"/>
                        </a:spcAft>
                      </a:pPr>
                      <a:r>
                        <a:rPr lang="de-DE" sz="1200" smtClean="0">
                          <a:effectLst/>
                        </a:rPr>
                        <a:t>50:50</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Mainly hepatic</a:t>
                      </a:r>
                      <a:endParaRPr lang="en-GB" sz="1200">
                        <a:effectLst/>
                      </a:endParaRPr>
                    </a:p>
                    <a:p>
                      <a:pPr algn="ctr">
                        <a:spcAft>
                          <a:spcPts val="0"/>
                        </a:spcAft>
                      </a:pPr>
                      <a:r>
                        <a:rPr lang="de-DE" sz="1200">
                          <a:effectLst/>
                        </a:rPr>
                        <a:t>97:3</a:t>
                      </a:r>
                      <a:endParaRPr lang="en-GB" sz="1200">
                        <a:effectLst/>
                        <a:latin typeface="Times New Roman"/>
                        <a:ea typeface="Times New Roman"/>
                      </a:endParaRPr>
                    </a:p>
                  </a:txBody>
                  <a:tcPr marL="36000" marR="36000" marT="13500" marB="13500"/>
                </a:tc>
                <a:tc>
                  <a:txBody>
                    <a:bodyPr/>
                    <a:lstStyle/>
                    <a:p>
                      <a:pPr algn="ctr">
                        <a:spcAft>
                          <a:spcPts val="0"/>
                        </a:spcAft>
                      </a:pPr>
                      <a:r>
                        <a:rPr lang="en-GB" sz="1200">
                          <a:effectLst/>
                        </a:rPr>
                        <a:t>Mainly hepatic, </a:t>
                      </a:r>
                      <a:r>
                        <a:rPr lang="en-GB" sz="1200" smtClean="0">
                          <a:effectLst/>
                        </a:rPr>
                        <a:t>   no </a:t>
                      </a:r>
                      <a:r>
                        <a:rPr lang="en-GB" sz="1200">
                          <a:effectLst/>
                        </a:rPr>
                        <a:t>details reported</a:t>
                      </a:r>
                      <a:endParaRPr lang="en-GB" sz="1200">
                        <a:effectLst/>
                        <a:latin typeface="Times New Roman"/>
                        <a:ea typeface="Times New Roman"/>
                      </a:endParaRPr>
                    </a:p>
                  </a:txBody>
                  <a:tcPr marL="36000" marR="36000" marT="13500" marB="13500"/>
                </a:tc>
              </a:tr>
              <a:tr h="209880">
                <a:tc>
                  <a:txBody>
                    <a:bodyPr/>
                    <a:lstStyle/>
                    <a:p>
                      <a:pPr>
                        <a:spcAft>
                          <a:spcPts val="0"/>
                        </a:spcAft>
                      </a:pPr>
                      <a:r>
                        <a:rPr lang="de-DE" sz="1200">
                          <a:effectLst/>
                        </a:rPr>
                        <a:t>Dosing</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Administration</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smtClean="0">
                          <a:effectLst/>
                        </a:rPr>
                        <a:t>Oral</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Oral</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Oral</a:t>
                      </a:r>
                      <a:endParaRPr lang="en-GB" sz="1200">
                        <a:effectLst/>
                        <a:latin typeface="Times New Roman"/>
                        <a:ea typeface="Times New Roman"/>
                      </a:endParaRPr>
                    </a:p>
                  </a:txBody>
                  <a:tcPr marL="36000" marR="36000" marT="13500" marB="13500"/>
                </a:tc>
              </a:tr>
              <a:tr h="209880">
                <a:tc>
                  <a:txBody>
                    <a:bodyPr/>
                    <a:lstStyle/>
                    <a:p>
                      <a:pPr>
                        <a:spcAft>
                          <a:spcPts val="0"/>
                        </a:spcAft>
                      </a:pPr>
                      <a:r>
                        <a:rPr lang="de-DE" sz="1200">
                          <a:effectLst/>
                        </a:rPr>
                        <a:t> </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Regimen</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smtClean="0">
                          <a:effectLst/>
                        </a:rPr>
                        <a:t>Once daily</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Once daily</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Once daily</a:t>
                      </a:r>
                      <a:endParaRPr lang="en-GB" sz="1200">
                        <a:effectLst/>
                        <a:latin typeface="Times New Roman"/>
                        <a:ea typeface="Times New Roman"/>
                      </a:endParaRPr>
                    </a:p>
                  </a:txBody>
                  <a:tcPr marL="36000" marR="36000" marT="13500" marB="13500"/>
                </a:tc>
              </a:tr>
              <a:tr h="209880">
                <a:tc>
                  <a:txBody>
                    <a:bodyPr/>
                    <a:lstStyle/>
                    <a:p>
                      <a:pPr>
                        <a:spcAft>
                          <a:spcPts val="0"/>
                        </a:spcAft>
                      </a:pPr>
                      <a:r>
                        <a:rPr lang="de-DE" sz="1200">
                          <a:effectLst/>
                        </a:rPr>
                        <a:t> </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Doses</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smtClean="0">
                          <a:effectLst/>
                        </a:rPr>
                        <a:t>10 mg and 25 mg</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5 mg and 10 mg</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dirty="0">
                          <a:effectLst/>
                        </a:rPr>
                        <a:t>100 mg and 300 mg</a:t>
                      </a:r>
                      <a:endParaRPr lang="en-GB" sz="1200" dirty="0">
                        <a:effectLst/>
                        <a:latin typeface="Times New Roman"/>
                        <a:ea typeface="Times New Roman"/>
                      </a:endParaRPr>
                    </a:p>
                  </a:txBody>
                  <a:tcPr marL="36000" marR="36000" marT="13500" marB="13500"/>
                </a:tc>
              </a:tr>
            </a:tbl>
          </a:graphicData>
        </a:graphic>
      </p:graphicFrame>
      <p:sp>
        <p:nvSpPr>
          <p:cNvPr id="14" name="Text Placeholder 13"/>
          <p:cNvSpPr>
            <a:spLocks noGrp="1"/>
          </p:cNvSpPr>
          <p:nvPr>
            <p:ph type="body" sz="quarter" idx="14"/>
          </p:nvPr>
        </p:nvSpPr>
        <p:spPr/>
        <p:txBody>
          <a:bodyPr/>
          <a:lstStyle/>
          <a:p>
            <a:r>
              <a:rPr lang="en-GB" smtClean="0"/>
              <a:t>Competitor analysis</a:t>
            </a:r>
            <a:endParaRPr lang="en-GB"/>
          </a:p>
        </p:txBody>
      </p:sp>
      <p:sp>
        <p:nvSpPr>
          <p:cNvPr id="2" name="Slide Number Placeholder 1"/>
          <p:cNvSpPr>
            <a:spLocks noGrp="1"/>
          </p:cNvSpPr>
          <p:nvPr>
            <p:ph type="sldNum" sz="quarter" idx="12"/>
          </p:nvPr>
        </p:nvSpPr>
        <p:spPr/>
        <p:txBody>
          <a:bodyPr/>
          <a:lstStyle/>
          <a:p>
            <a:fld id="{F6F95BD5-C3FD-4E9B-9240-B27EACB3D069}" type="slidenum">
              <a:rPr lang="en-GB" smtClean="0">
                <a:solidFill>
                  <a:srgbClr val="4D4D4F">
                    <a:tint val="75000"/>
                  </a:srgbClr>
                </a:solidFill>
              </a:rPr>
              <a:pPr/>
              <a:t>30</a:t>
            </a:fld>
            <a:endParaRPr lang="en-GB">
              <a:solidFill>
                <a:srgbClr val="4D4D4F">
                  <a:tint val="75000"/>
                </a:srgbClr>
              </a:solidFill>
            </a:endParaRPr>
          </a:p>
        </p:txBody>
      </p:sp>
    </p:spTree>
    <p:extLst>
      <p:ext uri="{BB962C8B-B14F-4D97-AF65-F5344CB8AC3E}">
        <p14:creationId xmlns:p14="http://schemas.microsoft.com/office/powerpoint/2010/main" val="137950950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a:xfrm>
            <a:off x="611188" y="4733967"/>
            <a:ext cx="8208962" cy="322618"/>
          </a:xfrm>
        </p:spPr>
        <p:txBody>
          <a:bodyPr/>
          <a:lstStyle/>
          <a:p>
            <a:r>
              <a:rPr lang="en-GB" dirty="0" smtClean="0"/>
              <a:t>1. </a:t>
            </a:r>
            <a:r>
              <a:rPr lang="en-GB" dirty="0"/>
              <a:t>Thomas L, et al. </a:t>
            </a:r>
            <a:r>
              <a:rPr lang="en-GB" i="1" dirty="0"/>
              <a:t>Diabetes </a:t>
            </a:r>
            <a:r>
              <a:rPr lang="en-GB" i="1" dirty="0" err="1"/>
              <a:t>Obes</a:t>
            </a:r>
            <a:r>
              <a:rPr lang="en-GB" i="1" dirty="0"/>
              <a:t> </a:t>
            </a:r>
            <a:r>
              <a:rPr lang="en-GB" i="1" dirty="0" err="1" smtClean="0"/>
              <a:t>Metab</a:t>
            </a:r>
            <a:r>
              <a:rPr lang="en-GB" i="1" dirty="0" smtClean="0"/>
              <a:t>. </a:t>
            </a:r>
            <a:r>
              <a:rPr lang="en-GB" dirty="0" smtClean="0"/>
              <a:t>2012;14:94–96</a:t>
            </a:r>
            <a:r>
              <a:rPr lang="en-GB" dirty="0"/>
              <a:t>; </a:t>
            </a:r>
            <a:r>
              <a:rPr lang="en-GB" dirty="0" smtClean="0"/>
              <a:t>2. </a:t>
            </a:r>
            <a:r>
              <a:rPr lang="en-GB" dirty="0" err="1"/>
              <a:t>Komoroski</a:t>
            </a:r>
            <a:r>
              <a:rPr lang="en-GB" dirty="0"/>
              <a:t> B, </a:t>
            </a:r>
            <a:r>
              <a:rPr lang="en-GB" dirty="0" smtClean="0"/>
              <a:t>et al. </a:t>
            </a:r>
            <a:r>
              <a:rPr lang="en-GB" i="1" dirty="0" err="1" smtClean="0"/>
              <a:t>Clin</a:t>
            </a:r>
            <a:r>
              <a:rPr lang="en-GB" i="1" dirty="0" smtClean="0"/>
              <a:t> </a:t>
            </a:r>
            <a:r>
              <a:rPr lang="en-GB" i="1" dirty="0" err="1"/>
              <a:t>Pharmacol</a:t>
            </a:r>
            <a:r>
              <a:rPr lang="en-GB" i="1" dirty="0"/>
              <a:t> </a:t>
            </a:r>
            <a:r>
              <a:rPr lang="en-GB" i="1" dirty="0" err="1" smtClean="0"/>
              <a:t>Ther</a:t>
            </a:r>
            <a:r>
              <a:rPr lang="en-GB" i="1" dirty="0" smtClean="0"/>
              <a:t>. </a:t>
            </a:r>
            <a:r>
              <a:rPr lang="en-GB" dirty="0" smtClean="0"/>
              <a:t>2009;85:520–526; 3. </a:t>
            </a:r>
            <a:r>
              <a:rPr lang="en-GB" dirty="0" err="1" smtClean="0"/>
              <a:t>Komoroski</a:t>
            </a:r>
            <a:r>
              <a:rPr lang="en-GB" dirty="0" smtClean="0"/>
              <a:t> </a:t>
            </a:r>
            <a:r>
              <a:rPr lang="en-GB" dirty="0"/>
              <a:t>B, </a:t>
            </a:r>
            <a:r>
              <a:rPr lang="en-GB" dirty="0" smtClean="0"/>
              <a:t>et al. </a:t>
            </a:r>
            <a:br>
              <a:rPr lang="en-GB" dirty="0" smtClean="0"/>
            </a:br>
            <a:r>
              <a:rPr lang="en-GB" i="1" dirty="0" err="1" smtClean="0"/>
              <a:t>Clin</a:t>
            </a:r>
            <a:r>
              <a:rPr lang="en-GB" i="1" dirty="0" smtClean="0"/>
              <a:t> </a:t>
            </a:r>
            <a:r>
              <a:rPr lang="en-GB" i="1" dirty="0" err="1"/>
              <a:t>Pharmacol</a:t>
            </a:r>
            <a:r>
              <a:rPr lang="en-GB" i="1" dirty="0"/>
              <a:t> </a:t>
            </a:r>
            <a:r>
              <a:rPr lang="en-GB" i="1" dirty="0" err="1" smtClean="0"/>
              <a:t>Ther</a:t>
            </a:r>
            <a:r>
              <a:rPr lang="en-GB" dirty="0" smtClean="0"/>
              <a:t>. 2009;85:513–519; 4. </a:t>
            </a:r>
            <a:r>
              <a:rPr lang="en-GB" dirty="0" err="1"/>
              <a:t>Obermeier</a:t>
            </a:r>
            <a:r>
              <a:rPr lang="en-GB" dirty="0"/>
              <a:t> MT, </a:t>
            </a:r>
            <a:r>
              <a:rPr lang="en-GB" dirty="0" smtClean="0"/>
              <a:t>et </a:t>
            </a:r>
            <a:r>
              <a:rPr lang="en-GB" dirty="0"/>
              <a:t>al. </a:t>
            </a:r>
            <a:r>
              <a:rPr lang="en-GB" i="1" dirty="0" smtClean="0"/>
              <a:t>Drug </a:t>
            </a:r>
            <a:r>
              <a:rPr lang="en-GB" i="1" dirty="0" err="1"/>
              <a:t>Metab</a:t>
            </a:r>
            <a:r>
              <a:rPr lang="en-GB" i="1" dirty="0"/>
              <a:t> </a:t>
            </a:r>
            <a:r>
              <a:rPr lang="en-GB" i="1" dirty="0" smtClean="0"/>
              <a:t>Dis</a:t>
            </a:r>
            <a:r>
              <a:rPr lang="en-GB" dirty="0" smtClean="0"/>
              <a:t>. 2010;38:405–414; 5. Schwartz SS, et al. </a:t>
            </a:r>
            <a:r>
              <a:rPr lang="en-GB" i="1" dirty="0" smtClean="0"/>
              <a:t>Diabetes</a:t>
            </a:r>
            <a:r>
              <a:rPr lang="en-GB" dirty="0" smtClean="0"/>
              <a:t>. 2010;59 </a:t>
            </a:r>
            <a:br>
              <a:rPr lang="en-GB" dirty="0" smtClean="0"/>
            </a:br>
            <a:r>
              <a:rPr lang="en-GB" dirty="0" smtClean="0"/>
              <a:t>(</a:t>
            </a:r>
            <a:r>
              <a:rPr lang="en-GB" dirty="0" err="1"/>
              <a:t>Suppl</a:t>
            </a:r>
            <a:r>
              <a:rPr lang="en-GB" dirty="0"/>
              <a:t> 1)(</a:t>
            </a:r>
            <a:r>
              <a:rPr lang="en-GB" dirty="0" smtClean="0"/>
              <a:t>Abstract 564-P); 6. </a:t>
            </a:r>
            <a:r>
              <a:rPr lang="en-GB" dirty="0" err="1" smtClean="0"/>
              <a:t>Sha</a:t>
            </a:r>
            <a:r>
              <a:rPr lang="en-GB" dirty="0" smtClean="0"/>
              <a:t> </a:t>
            </a:r>
            <a:r>
              <a:rPr lang="en-GB" dirty="0"/>
              <a:t>S</a:t>
            </a:r>
            <a:r>
              <a:rPr lang="en-GB" dirty="0" smtClean="0"/>
              <a:t>, et </a:t>
            </a:r>
            <a:r>
              <a:rPr lang="en-GB" dirty="0"/>
              <a:t>al</a:t>
            </a:r>
            <a:r>
              <a:rPr lang="en-GB" dirty="0" smtClean="0"/>
              <a:t>. </a:t>
            </a:r>
            <a:r>
              <a:rPr lang="en-GB" i="1" dirty="0"/>
              <a:t>Diabetes </a:t>
            </a:r>
            <a:r>
              <a:rPr lang="en-GB" i="1" dirty="0" err="1"/>
              <a:t>Obes</a:t>
            </a:r>
            <a:r>
              <a:rPr lang="en-GB" i="1" dirty="0"/>
              <a:t> </a:t>
            </a:r>
            <a:r>
              <a:rPr lang="en-GB" i="1" dirty="0" err="1" smtClean="0"/>
              <a:t>Metab</a:t>
            </a:r>
            <a:r>
              <a:rPr lang="en-GB" dirty="0" smtClean="0"/>
              <a:t>. 2011;13:669–672; 7. Nomura S, </a:t>
            </a:r>
            <a:r>
              <a:rPr lang="en-GB" dirty="0"/>
              <a:t>et al</a:t>
            </a:r>
            <a:r>
              <a:rPr lang="en-GB" dirty="0" smtClean="0"/>
              <a:t>. </a:t>
            </a:r>
            <a:r>
              <a:rPr lang="en-GB" i="1" dirty="0"/>
              <a:t>J Med </a:t>
            </a:r>
            <a:r>
              <a:rPr lang="en-GB" i="1" dirty="0" smtClean="0"/>
              <a:t>Chem</a:t>
            </a:r>
            <a:r>
              <a:rPr lang="en-GB" dirty="0" smtClean="0"/>
              <a:t>. 2010;53:6355–6360.</a:t>
            </a:r>
            <a:endParaRPr lang="en-GB" dirty="0"/>
          </a:p>
        </p:txBody>
      </p:sp>
      <p:sp>
        <p:nvSpPr>
          <p:cNvPr id="12" name="Title 11"/>
          <p:cNvSpPr>
            <a:spLocks noGrp="1"/>
          </p:cNvSpPr>
          <p:nvPr>
            <p:ph type="title"/>
          </p:nvPr>
        </p:nvSpPr>
        <p:spPr/>
        <p:txBody>
          <a:bodyPr/>
          <a:lstStyle/>
          <a:p>
            <a:r>
              <a:rPr lang="en-GB"/>
              <a:t>PK/PD characteristics of </a:t>
            </a:r>
            <a:r>
              <a:rPr lang="en-GB" err="1"/>
              <a:t>empagliflozin</a:t>
            </a:r>
            <a:r>
              <a:rPr lang="en-GB"/>
              <a:t>, dapagliflozin and </a:t>
            </a:r>
            <a:r>
              <a:rPr lang="en-GB" smtClean="0"/>
              <a:t>canagliflozin (1/2) </a:t>
            </a:r>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66014508"/>
              </p:ext>
            </p:extLst>
          </p:nvPr>
        </p:nvGraphicFramePr>
        <p:xfrm>
          <a:off x="323854" y="844154"/>
          <a:ext cx="8351837" cy="3663720"/>
        </p:xfrm>
        <a:graphic>
          <a:graphicData uri="http://schemas.openxmlformats.org/drawingml/2006/table">
            <a:tbl>
              <a:tblPr firstRow="1" firstCol="1" bandRow="1">
                <a:tableStyleId>{C083E6E3-FA7D-4D7B-A595-EF9225AFEA82}</a:tableStyleId>
              </a:tblPr>
              <a:tblGrid>
                <a:gridCol w="526542"/>
                <a:gridCol w="1308608"/>
                <a:gridCol w="2193544"/>
                <a:gridCol w="2587752"/>
                <a:gridCol w="1735391"/>
              </a:tblGrid>
              <a:tr h="209880">
                <a:tc>
                  <a:txBody>
                    <a:bodyPr/>
                    <a:lstStyle/>
                    <a:p>
                      <a:pPr>
                        <a:spcAft>
                          <a:spcPts val="0"/>
                        </a:spcAft>
                      </a:pPr>
                      <a:r>
                        <a:rPr lang="en-GB" sz="1200" dirty="0">
                          <a:solidFill>
                            <a:schemeClr val="accent2"/>
                          </a:solidFill>
                          <a:effectLst/>
                        </a:rPr>
                        <a:t> </a:t>
                      </a:r>
                      <a:endParaRPr lang="en-GB" sz="1200" dirty="0">
                        <a:solidFill>
                          <a:schemeClr val="accent2"/>
                        </a:solidFill>
                        <a:effectLst/>
                        <a:latin typeface="Times New Roman"/>
                        <a:ea typeface="Times New Roman"/>
                      </a:endParaRPr>
                    </a:p>
                  </a:txBody>
                  <a:tcPr marL="36000" marR="36000" marT="13500" marB="13500"/>
                </a:tc>
                <a:tc>
                  <a:txBody>
                    <a:bodyPr/>
                    <a:lstStyle/>
                    <a:p>
                      <a:pPr>
                        <a:spcAft>
                          <a:spcPts val="0"/>
                        </a:spcAft>
                      </a:pPr>
                      <a:r>
                        <a:rPr lang="en-GB" sz="1200">
                          <a:solidFill>
                            <a:schemeClr val="accent4"/>
                          </a:solidFill>
                          <a:effectLst/>
                        </a:rPr>
                        <a:t> </a:t>
                      </a:r>
                      <a:endParaRPr lang="en-GB" sz="1200">
                        <a:solidFill>
                          <a:schemeClr val="accent4"/>
                        </a:solidFill>
                        <a:effectLst/>
                        <a:latin typeface="Times New Roman"/>
                        <a:ea typeface="Times New Roman"/>
                      </a:endParaRPr>
                    </a:p>
                  </a:txBody>
                  <a:tcPr marL="36000" marR="36000" marT="13500" marB="13500"/>
                </a:tc>
                <a:tc>
                  <a:txBody>
                    <a:bodyPr/>
                    <a:lstStyle/>
                    <a:p>
                      <a:pPr algn="ctr">
                        <a:spcAft>
                          <a:spcPts val="0"/>
                        </a:spcAft>
                      </a:pPr>
                      <a:r>
                        <a:rPr lang="de-DE" sz="1200" smtClean="0">
                          <a:solidFill>
                            <a:schemeClr val="accent4"/>
                          </a:solidFill>
                          <a:effectLst/>
                        </a:rPr>
                        <a:t>Empagliflozin</a:t>
                      </a:r>
                      <a:r>
                        <a:rPr lang="de-DE" sz="1200" baseline="30000" smtClean="0">
                          <a:solidFill>
                            <a:schemeClr val="accent4"/>
                          </a:solidFill>
                          <a:effectLst/>
                        </a:rPr>
                        <a:t>1</a:t>
                      </a:r>
                      <a:endParaRPr lang="en-GB" sz="1200">
                        <a:solidFill>
                          <a:schemeClr val="accent4"/>
                        </a:solidFill>
                        <a:effectLst/>
                        <a:latin typeface="Times New Roman"/>
                        <a:ea typeface="Times New Roman"/>
                      </a:endParaRPr>
                    </a:p>
                  </a:txBody>
                  <a:tcPr marL="36000" marR="36000" marT="13500" marB="13500"/>
                </a:tc>
                <a:tc>
                  <a:txBody>
                    <a:bodyPr/>
                    <a:lstStyle/>
                    <a:p>
                      <a:pPr algn="ctr">
                        <a:spcAft>
                          <a:spcPts val="0"/>
                        </a:spcAft>
                      </a:pPr>
                      <a:r>
                        <a:rPr lang="de-DE" sz="1200" smtClean="0">
                          <a:solidFill>
                            <a:schemeClr val="accent4"/>
                          </a:solidFill>
                          <a:effectLst/>
                        </a:rPr>
                        <a:t>Dapagliflozin</a:t>
                      </a:r>
                      <a:r>
                        <a:rPr lang="de-DE" sz="1200" baseline="30000" smtClean="0">
                          <a:solidFill>
                            <a:schemeClr val="accent4"/>
                          </a:solidFill>
                          <a:effectLst/>
                        </a:rPr>
                        <a:t>2-4</a:t>
                      </a:r>
                      <a:endParaRPr lang="en-GB" sz="1200">
                        <a:solidFill>
                          <a:schemeClr val="accent4"/>
                        </a:solidFill>
                        <a:effectLst/>
                        <a:latin typeface="Times New Roman"/>
                        <a:ea typeface="Times New Roman"/>
                      </a:endParaRPr>
                    </a:p>
                  </a:txBody>
                  <a:tcPr marL="36000" marR="36000" marT="13500" marB="13500"/>
                </a:tc>
                <a:tc>
                  <a:txBody>
                    <a:bodyPr/>
                    <a:lstStyle/>
                    <a:p>
                      <a:pPr algn="ctr">
                        <a:spcAft>
                          <a:spcPts val="0"/>
                        </a:spcAft>
                      </a:pPr>
                      <a:r>
                        <a:rPr lang="de-DE" sz="1200" dirty="0" smtClean="0">
                          <a:solidFill>
                            <a:schemeClr val="accent4"/>
                          </a:solidFill>
                          <a:effectLst/>
                        </a:rPr>
                        <a:t>Canagliflozin</a:t>
                      </a:r>
                      <a:r>
                        <a:rPr lang="de-DE" sz="1200" baseline="30000" dirty="0" smtClean="0">
                          <a:solidFill>
                            <a:schemeClr val="accent4"/>
                          </a:solidFill>
                          <a:effectLst/>
                        </a:rPr>
                        <a:t>5-7</a:t>
                      </a:r>
                      <a:endParaRPr lang="en-GB" sz="1200" dirty="0">
                        <a:solidFill>
                          <a:schemeClr val="accent4"/>
                        </a:solidFill>
                        <a:effectLst/>
                        <a:latin typeface="Times New Roman"/>
                        <a:ea typeface="Times New Roman"/>
                      </a:endParaRPr>
                    </a:p>
                  </a:txBody>
                  <a:tcPr marL="36000" marR="36000" marT="13500" marB="13500"/>
                </a:tc>
              </a:tr>
              <a:tr h="392760">
                <a:tc>
                  <a:txBody>
                    <a:bodyPr/>
                    <a:lstStyle/>
                    <a:p>
                      <a:pPr>
                        <a:spcAft>
                          <a:spcPts val="0"/>
                        </a:spcAft>
                      </a:pPr>
                      <a:r>
                        <a:rPr lang="de-DE" sz="1200" smtClean="0">
                          <a:effectLst/>
                        </a:rPr>
                        <a:t>PD</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Clinical doses in Phase III</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10–25 mg</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5–10 mg</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100–300 mg</a:t>
                      </a:r>
                      <a:endParaRPr lang="en-GB" sz="1200">
                        <a:effectLst/>
                        <a:latin typeface="Times New Roman"/>
                        <a:ea typeface="Times New Roman"/>
                      </a:endParaRPr>
                    </a:p>
                  </a:txBody>
                  <a:tcPr marL="36000" marR="36000" marT="13500" marB="13500"/>
                </a:tc>
              </a:tr>
              <a:tr h="392760">
                <a:tc>
                  <a:txBody>
                    <a:bodyPr/>
                    <a:lstStyle/>
                    <a:p>
                      <a:pPr>
                        <a:spcAft>
                          <a:spcPts val="0"/>
                        </a:spcAft>
                      </a:pPr>
                      <a:r>
                        <a:rPr lang="de-DE" sz="1200">
                          <a:effectLst/>
                        </a:rPr>
                        <a:t> </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Selectivity</a:t>
                      </a:r>
                      <a:endParaRPr lang="en-GB" sz="1200">
                        <a:effectLst/>
                      </a:endParaRPr>
                    </a:p>
                    <a:p>
                      <a:pPr>
                        <a:spcAft>
                          <a:spcPts val="0"/>
                        </a:spcAft>
                      </a:pPr>
                      <a:r>
                        <a:rPr lang="de-DE" sz="1200">
                          <a:effectLst/>
                        </a:rPr>
                        <a:t>over </a:t>
                      </a:r>
                      <a:r>
                        <a:rPr lang="de-DE" sz="1200" smtClean="0">
                          <a:effectLst/>
                        </a:rPr>
                        <a:t>SGLT1</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&gt;1:2500</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1:1200</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1:414</a:t>
                      </a:r>
                      <a:endParaRPr lang="en-GB" sz="1200">
                        <a:effectLst/>
                        <a:latin typeface="Times New Roman"/>
                        <a:ea typeface="Times New Roman"/>
                      </a:endParaRPr>
                    </a:p>
                  </a:txBody>
                  <a:tcPr marL="36000" marR="36000" marT="13500" marB="13500"/>
                </a:tc>
              </a:tr>
              <a:tr h="392760">
                <a:tc>
                  <a:txBody>
                    <a:bodyPr/>
                    <a:lstStyle/>
                    <a:p>
                      <a:pPr>
                        <a:spcAft>
                          <a:spcPts val="0"/>
                        </a:spcAft>
                      </a:pPr>
                      <a:r>
                        <a:rPr lang="de-DE" sz="1200">
                          <a:effectLst/>
                        </a:rPr>
                        <a:t> </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Glucose excretion</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70–90 g/day</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dirty="0">
                          <a:effectLst/>
                        </a:rPr>
                        <a:t>18–62 g/day</a:t>
                      </a:r>
                      <a:endParaRPr lang="en-GB" sz="1200" dirty="0">
                        <a:effectLst/>
                        <a:latin typeface="Times New Roman"/>
                        <a:ea typeface="Times New Roman"/>
                      </a:endParaRPr>
                    </a:p>
                  </a:txBody>
                  <a:tcPr marL="36000" marR="36000" marT="13500" marB="13500"/>
                </a:tc>
                <a:tc>
                  <a:txBody>
                    <a:bodyPr/>
                    <a:lstStyle/>
                    <a:p>
                      <a:pPr algn="ctr">
                        <a:spcAft>
                          <a:spcPts val="0"/>
                        </a:spcAft>
                      </a:pPr>
                      <a:r>
                        <a:rPr lang="de-DE" sz="1200">
                          <a:effectLst/>
                        </a:rPr>
                        <a:t>~70 g/day</a:t>
                      </a:r>
                      <a:endParaRPr lang="en-GB" sz="1200">
                        <a:effectLst/>
                        <a:latin typeface="Times New Roman"/>
                        <a:ea typeface="Times New Roman"/>
                      </a:endParaRPr>
                    </a:p>
                  </a:txBody>
                  <a:tcPr marL="36000" marR="36000" marT="13500" marB="13500"/>
                </a:tc>
              </a:tr>
              <a:tr h="392760">
                <a:tc>
                  <a:txBody>
                    <a:bodyPr/>
                    <a:lstStyle/>
                    <a:p>
                      <a:pPr>
                        <a:spcAft>
                          <a:spcPts val="0"/>
                        </a:spcAft>
                      </a:pPr>
                      <a:r>
                        <a:rPr lang="de-DE" sz="1200">
                          <a:effectLst/>
                        </a:rPr>
                        <a:t> </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Duration of action</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T</a:t>
                      </a:r>
                      <a:r>
                        <a:rPr lang="de-DE" sz="1200" baseline="-25000">
                          <a:effectLst/>
                        </a:rPr>
                        <a:t>½</a:t>
                      </a:r>
                      <a:r>
                        <a:rPr lang="de-DE" sz="1200">
                          <a:effectLst/>
                        </a:rPr>
                        <a:t>: 10–19h</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T</a:t>
                      </a:r>
                      <a:r>
                        <a:rPr lang="de-DE" sz="1200" baseline="-25000">
                          <a:effectLst/>
                        </a:rPr>
                        <a:t>½</a:t>
                      </a:r>
                      <a:r>
                        <a:rPr lang="de-DE" sz="1200">
                          <a:effectLst/>
                        </a:rPr>
                        <a:t>: 17h</a:t>
                      </a:r>
                      <a:endParaRPr lang="en-GB" sz="1200">
                        <a:effectLst/>
                        <a:latin typeface="Times New Roman"/>
                        <a:ea typeface="Times New Roman"/>
                      </a:endParaRPr>
                    </a:p>
                  </a:txBody>
                  <a:tcPr marL="36000" marR="36000" marT="13500" marB="13500"/>
                </a:tc>
                <a:tc>
                  <a:txBody>
                    <a:bodyPr/>
                    <a:lstStyle/>
                    <a:p>
                      <a:pPr algn="ctr">
                        <a:spcAft>
                          <a:spcPts val="0"/>
                        </a:spcAft>
                      </a:pPr>
                      <a:r>
                        <a:rPr lang="de-DE" sz="1200">
                          <a:effectLst/>
                        </a:rPr>
                        <a:t>T½: 12–15 h</a:t>
                      </a:r>
                      <a:endParaRPr lang="en-GB" sz="1200">
                        <a:effectLst/>
                        <a:latin typeface="Times New Roman"/>
                        <a:ea typeface="Times New Roman"/>
                      </a:endParaRPr>
                    </a:p>
                  </a:txBody>
                  <a:tcPr marL="36000" marR="36000" marT="13500" marB="13500"/>
                </a:tc>
              </a:tr>
              <a:tr h="758520">
                <a:tc>
                  <a:txBody>
                    <a:bodyPr/>
                    <a:lstStyle/>
                    <a:p>
                      <a:pPr>
                        <a:spcAft>
                          <a:spcPts val="0"/>
                        </a:spcAft>
                      </a:pPr>
                      <a:r>
                        <a:rPr lang="de-DE" sz="1200" smtClean="0">
                          <a:effectLst/>
                        </a:rPr>
                        <a:t>PK</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Absorption</a:t>
                      </a:r>
                      <a:endParaRPr lang="en-GB" sz="1200">
                        <a:effectLst/>
                        <a:latin typeface="Times New Roman"/>
                        <a:ea typeface="Times New Roman"/>
                      </a:endParaRPr>
                    </a:p>
                  </a:txBody>
                  <a:tcPr marL="36000" marR="36000" marT="13500" marB="13500"/>
                </a:tc>
                <a:tc>
                  <a:txBody>
                    <a:bodyPr/>
                    <a:lstStyle/>
                    <a:p>
                      <a:pPr algn="ctr">
                        <a:spcAft>
                          <a:spcPts val="0"/>
                        </a:spcAft>
                      </a:pPr>
                      <a:r>
                        <a:rPr lang="en-GB" sz="1200" smtClean="0">
                          <a:effectLst/>
                        </a:rPr>
                        <a:t>Rapid; peak </a:t>
                      </a:r>
                      <a:r>
                        <a:rPr lang="en-GB" sz="1200">
                          <a:effectLst/>
                        </a:rPr>
                        <a:t>levels 1.5 h after dosing</a:t>
                      </a:r>
                      <a:endParaRPr lang="en-GB" sz="1200">
                        <a:effectLst/>
                        <a:latin typeface="Times New Roman"/>
                        <a:ea typeface="Times New Roman"/>
                      </a:endParaRPr>
                    </a:p>
                  </a:txBody>
                  <a:tcPr marL="36000" marR="36000" marT="13500" marB="13500"/>
                </a:tc>
                <a:tc>
                  <a:txBody>
                    <a:bodyPr/>
                    <a:lstStyle/>
                    <a:p>
                      <a:pPr algn="ctr">
                        <a:spcAft>
                          <a:spcPts val="0"/>
                        </a:spcAft>
                      </a:pPr>
                      <a:r>
                        <a:rPr lang="en-GB" sz="1200" smtClean="0">
                          <a:effectLst/>
                        </a:rPr>
                        <a:t>Rapid; </a:t>
                      </a:r>
                      <a:r>
                        <a:rPr lang="en-GB" sz="1200">
                          <a:effectLst/>
                        </a:rPr>
                        <a:t>peak levels 1.5 h </a:t>
                      </a:r>
                      <a:endParaRPr lang="en-GB" sz="1200" smtClean="0">
                        <a:effectLst/>
                      </a:endParaRPr>
                    </a:p>
                    <a:p>
                      <a:pPr algn="ctr">
                        <a:spcAft>
                          <a:spcPts val="0"/>
                        </a:spcAft>
                      </a:pPr>
                      <a:r>
                        <a:rPr lang="en-GB" sz="1200" smtClean="0">
                          <a:effectLst/>
                        </a:rPr>
                        <a:t>after </a:t>
                      </a:r>
                      <a:r>
                        <a:rPr lang="en-GB" sz="1200">
                          <a:effectLst/>
                        </a:rPr>
                        <a:t>dosing</a:t>
                      </a:r>
                      <a:endParaRPr lang="en-GB" sz="1200">
                        <a:effectLst/>
                        <a:latin typeface="Times New Roman"/>
                        <a:ea typeface="Times New Roman"/>
                      </a:endParaRPr>
                    </a:p>
                  </a:txBody>
                  <a:tcPr marL="36000" marR="36000" marT="13500" marB="13500"/>
                </a:tc>
                <a:tc>
                  <a:txBody>
                    <a:bodyPr/>
                    <a:lstStyle/>
                    <a:p>
                      <a:pPr algn="ctr">
                        <a:spcAft>
                          <a:spcPts val="0"/>
                        </a:spcAft>
                      </a:pPr>
                      <a:r>
                        <a:rPr lang="en-GB" sz="1200">
                          <a:effectLst/>
                        </a:rPr>
                        <a:t>Peak levels 2.75 </a:t>
                      </a:r>
                      <a:r>
                        <a:rPr lang="en-GB" sz="1200" smtClean="0">
                          <a:effectLst/>
                        </a:rPr>
                        <a:t>h (300 </a:t>
                      </a:r>
                      <a:r>
                        <a:rPr lang="en-GB" sz="1200">
                          <a:effectLst/>
                        </a:rPr>
                        <a:t>mg) </a:t>
                      </a:r>
                      <a:r>
                        <a:rPr lang="en-GB" sz="1200" smtClean="0">
                          <a:effectLst/>
                        </a:rPr>
                        <a:t>to </a:t>
                      </a:r>
                      <a:r>
                        <a:rPr lang="en-GB" sz="1200">
                          <a:effectLst/>
                        </a:rPr>
                        <a:t>4 h (100 mg) after dosing</a:t>
                      </a:r>
                      <a:endParaRPr lang="en-GB" sz="1200">
                        <a:effectLst/>
                        <a:latin typeface="Times New Roman"/>
                        <a:ea typeface="Times New Roman"/>
                      </a:endParaRPr>
                    </a:p>
                  </a:txBody>
                  <a:tcPr marL="36000" marR="36000" marT="13500" marB="13500"/>
                </a:tc>
              </a:tr>
              <a:tr h="1124280">
                <a:tc>
                  <a:txBody>
                    <a:bodyPr/>
                    <a:lstStyle/>
                    <a:p>
                      <a:pPr>
                        <a:spcAft>
                          <a:spcPts val="0"/>
                        </a:spcAft>
                      </a:pPr>
                      <a:r>
                        <a:rPr lang="en-GB" sz="1200">
                          <a:effectLst/>
                        </a:rPr>
                        <a:t> </a:t>
                      </a:r>
                      <a:endParaRPr lang="en-GB" sz="1200">
                        <a:effectLst/>
                        <a:latin typeface="Times New Roman"/>
                        <a:ea typeface="Times New Roman"/>
                      </a:endParaRPr>
                    </a:p>
                  </a:txBody>
                  <a:tcPr marL="36000" marR="36000" marT="13500" marB="13500"/>
                </a:tc>
                <a:tc>
                  <a:txBody>
                    <a:bodyPr/>
                    <a:lstStyle/>
                    <a:p>
                      <a:pPr>
                        <a:spcAft>
                          <a:spcPts val="0"/>
                        </a:spcAft>
                      </a:pPr>
                      <a:r>
                        <a:rPr lang="de-DE" sz="1200">
                          <a:effectLst/>
                        </a:rPr>
                        <a:t>Distribution</a:t>
                      </a:r>
                      <a:endParaRPr lang="en-GB" sz="1200">
                        <a:effectLst/>
                        <a:latin typeface="Times New Roman"/>
                        <a:ea typeface="Times New Roman"/>
                      </a:endParaRPr>
                    </a:p>
                  </a:txBody>
                  <a:tcPr marL="36000" marR="36000" marT="13500" marB="13500"/>
                </a:tc>
                <a:tc>
                  <a:txBody>
                    <a:bodyPr/>
                    <a:lstStyle/>
                    <a:p>
                      <a:pPr algn="ctr">
                        <a:spcAft>
                          <a:spcPts val="0"/>
                        </a:spcAft>
                      </a:pPr>
                      <a:r>
                        <a:rPr lang="en-GB" sz="1200" dirty="0">
                          <a:effectLst/>
                        </a:rPr>
                        <a:t>Moderate volume of distribution; GI tract, urine and bile </a:t>
                      </a:r>
                      <a:br>
                        <a:rPr lang="en-GB" sz="1200" dirty="0">
                          <a:effectLst/>
                        </a:rPr>
                      </a:br>
                      <a:r>
                        <a:rPr lang="en-GB" sz="1200" dirty="0">
                          <a:effectLst/>
                        </a:rPr>
                        <a:t>Not measurable in the central nervous system</a:t>
                      </a:r>
                      <a:endParaRPr lang="en-GB" sz="1200" dirty="0">
                        <a:effectLst/>
                        <a:latin typeface="Times New Roman"/>
                        <a:ea typeface="Times New Roman"/>
                      </a:endParaRPr>
                    </a:p>
                  </a:txBody>
                  <a:tcPr marL="36000" marR="36000" marT="13500" marB="13500"/>
                </a:tc>
                <a:tc>
                  <a:txBody>
                    <a:bodyPr/>
                    <a:lstStyle/>
                    <a:p>
                      <a:pPr algn="ctr">
                        <a:spcAft>
                          <a:spcPts val="0"/>
                        </a:spcAft>
                      </a:pPr>
                      <a:r>
                        <a:rPr lang="en-GB" sz="1200" dirty="0">
                          <a:effectLst/>
                        </a:rPr>
                        <a:t>Modest extravascular distribution with a volume ranging from total body water in the dog and monkey to </a:t>
                      </a:r>
                      <a:br>
                        <a:rPr lang="en-GB" sz="1200" dirty="0">
                          <a:effectLst/>
                        </a:rPr>
                      </a:br>
                      <a:r>
                        <a:rPr lang="en-GB" sz="1200" dirty="0">
                          <a:effectLst/>
                        </a:rPr>
                        <a:t>~2-fold total body water in the rat</a:t>
                      </a:r>
                      <a:endParaRPr lang="en-GB" sz="1200" dirty="0">
                        <a:effectLst/>
                        <a:latin typeface="Times New Roman"/>
                        <a:ea typeface="Times New Roman"/>
                      </a:endParaRPr>
                    </a:p>
                  </a:txBody>
                  <a:tcPr marL="36000" marR="36000" marT="13500" marB="13500"/>
                </a:tc>
                <a:tc>
                  <a:txBody>
                    <a:bodyPr/>
                    <a:lstStyle/>
                    <a:p>
                      <a:pPr algn="ctr">
                        <a:spcAft>
                          <a:spcPts val="0"/>
                        </a:spcAft>
                      </a:pPr>
                      <a:r>
                        <a:rPr lang="en-US" sz="1200" dirty="0" smtClean="0">
                          <a:effectLst/>
                        </a:rPr>
                        <a:t>Extensive tissue</a:t>
                      </a:r>
                      <a:r>
                        <a:rPr lang="en-US" sz="1200" baseline="0" dirty="0" smtClean="0">
                          <a:effectLst/>
                        </a:rPr>
                        <a:t> </a:t>
                      </a:r>
                      <a:r>
                        <a:rPr lang="en-US" sz="1200" dirty="0" smtClean="0">
                          <a:effectLst/>
                        </a:rPr>
                        <a:t>distribution, extensively bound to proteins in plasma (99%)</a:t>
                      </a:r>
                      <a:endParaRPr lang="en-GB" sz="1200" dirty="0">
                        <a:effectLst/>
                        <a:latin typeface="Times New Roman"/>
                        <a:ea typeface="Times New Roman"/>
                      </a:endParaRPr>
                    </a:p>
                  </a:txBody>
                  <a:tcPr marL="36000" marR="36000" marT="13500" marB="13500"/>
                </a:tc>
              </a:tr>
            </a:tbl>
          </a:graphicData>
        </a:graphic>
      </p:graphicFrame>
      <p:sp>
        <p:nvSpPr>
          <p:cNvPr id="14" name="Text Placeholder 13"/>
          <p:cNvSpPr>
            <a:spLocks noGrp="1"/>
          </p:cNvSpPr>
          <p:nvPr>
            <p:ph type="body" sz="quarter" idx="14"/>
          </p:nvPr>
        </p:nvSpPr>
        <p:spPr/>
        <p:txBody>
          <a:bodyPr/>
          <a:lstStyle/>
          <a:p>
            <a:r>
              <a:rPr lang="en-GB"/>
              <a:t>Competitor </a:t>
            </a:r>
            <a:r>
              <a:rPr lang="en-GB" smtClean="0"/>
              <a:t>analysis</a:t>
            </a:r>
            <a:endParaRPr lang="en-GB"/>
          </a:p>
        </p:txBody>
      </p:sp>
      <p:sp>
        <p:nvSpPr>
          <p:cNvPr id="2" name="Slide Number Placeholder 1"/>
          <p:cNvSpPr>
            <a:spLocks noGrp="1"/>
          </p:cNvSpPr>
          <p:nvPr>
            <p:ph type="sldNum" sz="quarter" idx="12"/>
          </p:nvPr>
        </p:nvSpPr>
        <p:spPr/>
        <p:txBody>
          <a:bodyPr/>
          <a:lstStyle/>
          <a:p>
            <a:fld id="{F6F95BD5-C3FD-4E9B-9240-B27EACB3D069}" type="slidenum">
              <a:rPr lang="en-GB" smtClean="0">
                <a:solidFill>
                  <a:srgbClr val="4D4D4F">
                    <a:tint val="75000"/>
                  </a:srgbClr>
                </a:solidFill>
              </a:rPr>
              <a:pPr/>
              <a:t>31</a:t>
            </a:fld>
            <a:endParaRPr lang="en-GB">
              <a:solidFill>
                <a:srgbClr val="4D4D4F">
                  <a:tint val="75000"/>
                </a:srgbClr>
              </a:solidFill>
            </a:endParaRPr>
          </a:p>
        </p:txBody>
      </p:sp>
    </p:spTree>
    <p:extLst>
      <p:ext uri="{BB962C8B-B14F-4D97-AF65-F5344CB8AC3E}">
        <p14:creationId xmlns:p14="http://schemas.microsoft.com/office/powerpoint/2010/main" val="2966334254"/>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ZA"/>
          </a:p>
        </p:txBody>
      </p:sp>
      <p:sp>
        <p:nvSpPr>
          <p:cNvPr id="3" name="Title 2"/>
          <p:cNvSpPr>
            <a:spLocks noGrp="1"/>
          </p:cNvSpPr>
          <p:nvPr>
            <p:ph type="title"/>
          </p:nvPr>
        </p:nvSpPr>
        <p:spPr/>
        <p:txBody>
          <a:bodyPr/>
          <a:lstStyle/>
          <a:p>
            <a:r>
              <a:rPr lang="en-GB" dirty="0" smtClean="0"/>
              <a:t>Class Benefits vs Risks </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694960789"/>
              </p:ext>
            </p:extLst>
          </p:nvPr>
        </p:nvGraphicFramePr>
        <p:xfrm>
          <a:off x="323846" y="842962"/>
          <a:ext cx="8095876" cy="3979820"/>
        </p:xfrm>
        <a:graphic>
          <a:graphicData uri="http://schemas.openxmlformats.org/drawingml/2006/table">
            <a:tbl>
              <a:tblPr firstRow="1" bandRow="1">
                <a:tableStyleId>{C083E6E3-FA7D-4D7B-A595-EF9225AFEA82}</a:tableStyleId>
              </a:tblPr>
              <a:tblGrid>
                <a:gridCol w="4047938"/>
                <a:gridCol w="4047938"/>
              </a:tblGrid>
              <a:tr h="596540">
                <a:tc>
                  <a:txBody>
                    <a:bodyPr/>
                    <a:lstStyle/>
                    <a:p>
                      <a:pPr algn="ctr"/>
                      <a:r>
                        <a:rPr lang="en-GB" sz="1800" dirty="0" smtClean="0"/>
                        <a:t>Benefits</a:t>
                      </a:r>
                      <a:r>
                        <a:rPr lang="en-GB" sz="1800" baseline="0" dirty="0" smtClean="0"/>
                        <a:t> </a:t>
                      </a:r>
                      <a:endParaRPr lang="en-ZA"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800" dirty="0" smtClean="0"/>
                        <a:t>Risks/Limitations </a:t>
                      </a:r>
                      <a:r>
                        <a:rPr lang="en-GB" sz="1800" baseline="0" dirty="0" smtClean="0"/>
                        <a:t> </a:t>
                      </a:r>
                      <a:endParaRPr lang="en-ZA"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3280">
                <a:tc>
                  <a:txBody>
                    <a:bodyPr/>
                    <a:lstStyle/>
                    <a:p>
                      <a:pPr marL="285750" indent="-285750">
                        <a:buFont typeface="Arial" panose="020B0604020202020204" pitchFamily="34" charset="0"/>
                        <a:buChar char="•"/>
                      </a:pPr>
                      <a:r>
                        <a:rPr lang="en-GB" sz="1800" dirty="0" smtClean="0"/>
                        <a:t>Oral</a:t>
                      </a:r>
                      <a:r>
                        <a:rPr lang="en-GB" sz="1800" baseline="0" dirty="0" smtClean="0"/>
                        <a:t> </a:t>
                      </a:r>
                    </a:p>
                    <a:p>
                      <a:pPr marL="285750" indent="-285750">
                        <a:buFont typeface="Arial" panose="020B0604020202020204" pitchFamily="34" charset="0"/>
                        <a:buChar char="•"/>
                      </a:pPr>
                      <a:r>
                        <a:rPr lang="en-GB" sz="1800" baseline="0" dirty="0" smtClean="0"/>
                        <a:t>Once daily administration </a:t>
                      </a:r>
                      <a:endParaRPr lang="en-GB" sz="1800" dirty="0" smtClean="0"/>
                    </a:p>
                    <a:p>
                      <a:pPr marL="285750" indent="-285750">
                        <a:buFont typeface="Arial" panose="020B0604020202020204" pitchFamily="34" charset="0"/>
                        <a:buChar char="•"/>
                      </a:pPr>
                      <a:r>
                        <a:rPr lang="en-GB" sz="1800" dirty="0" smtClean="0"/>
                        <a:t>MOA independent</a:t>
                      </a:r>
                      <a:r>
                        <a:rPr lang="en-GB" sz="1800" baseline="0" dirty="0" smtClean="0"/>
                        <a:t> of beta cell function and insulin resistance </a:t>
                      </a:r>
                    </a:p>
                    <a:p>
                      <a:pPr marL="285750" indent="-285750">
                        <a:buFont typeface="Arial" panose="020B0604020202020204" pitchFamily="34" charset="0"/>
                        <a:buChar char="•"/>
                      </a:pPr>
                      <a:endParaRPr lang="en-GB" sz="1800" baseline="0" dirty="0" smtClean="0"/>
                    </a:p>
                    <a:p>
                      <a:pPr marL="285750" indent="-285750">
                        <a:buFont typeface="Arial" panose="020B0604020202020204" pitchFamily="34" charset="0"/>
                        <a:buChar char="•"/>
                      </a:pPr>
                      <a:r>
                        <a:rPr lang="en-GB" sz="1800" baseline="0" dirty="0" smtClean="0"/>
                        <a:t>Beyond HbA1c </a:t>
                      </a:r>
                    </a:p>
                    <a:p>
                      <a:pPr marL="742950" lvl="1" indent="-285750">
                        <a:buFont typeface="Arial" panose="020B0604020202020204" pitchFamily="34" charset="0"/>
                        <a:buChar char="•"/>
                      </a:pPr>
                      <a:r>
                        <a:rPr lang="en-GB" sz="1800" baseline="0" dirty="0" smtClean="0"/>
                        <a:t>Weight reduction </a:t>
                      </a:r>
                    </a:p>
                    <a:p>
                      <a:pPr marL="742950" lvl="1" indent="-285750">
                        <a:buFont typeface="Arial" panose="020B0604020202020204" pitchFamily="34" charset="0"/>
                        <a:buChar char="•"/>
                      </a:pPr>
                      <a:r>
                        <a:rPr lang="en-GB" sz="1800" baseline="0" dirty="0" smtClean="0"/>
                        <a:t>Blood pressure reduction </a:t>
                      </a:r>
                    </a:p>
                    <a:p>
                      <a:pPr marL="285750" indent="-285750">
                        <a:buFont typeface="Arial" panose="020B0604020202020204" pitchFamily="34" charset="0"/>
                        <a:buChar char="•"/>
                      </a:pPr>
                      <a:endParaRPr lang="en-GB" sz="1800" baseline="0" dirty="0" smtClean="0"/>
                    </a:p>
                    <a:p>
                      <a:pPr marL="285750" indent="-285750">
                        <a:buFont typeface="Arial" panose="020B0604020202020204" pitchFamily="34" charset="0"/>
                        <a:buChar char="•"/>
                      </a:pPr>
                      <a:endParaRPr lang="en-ZA"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GB" sz="1800" dirty="0" err="1" smtClean="0"/>
                        <a:t>eGFR</a:t>
                      </a:r>
                      <a:r>
                        <a:rPr lang="en-GB" sz="1800" dirty="0" smtClean="0"/>
                        <a:t> &gt; 45-60 ml/min</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UTIs/GTIs</a:t>
                      </a:r>
                      <a:r>
                        <a:rPr lang="en-GB" sz="1800" baseline="0" dirty="0" smtClean="0"/>
                        <a:t> </a:t>
                      </a:r>
                    </a:p>
                    <a:p>
                      <a:pPr marL="285750" indent="-285750">
                        <a:buFont typeface="Arial" panose="020B0604020202020204" pitchFamily="34" charset="0"/>
                        <a:buChar char="•"/>
                      </a:pPr>
                      <a:endParaRPr lang="en-GB" sz="1800" baseline="0" dirty="0" smtClean="0"/>
                    </a:p>
                    <a:p>
                      <a:pPr marL="285750" indent="-285750">
                        <a:buFont typeface="Arial" panose="020B0604020202020204" pitchFamily="34" charset="0"/>
                        <a:buChar char="•"/>
                      </a:pPr>
                      <a:r>
                        <a:rPr lang="en-GB" sz="1800" baseline="0" dirty="0" smtClean="0"/>
                        <a:t>New class with limited real world data</a:t>
                      </a:r>
                    </a:p>
                    <a:p>
                      <a:pPr marL="0" indent="0">
                        <a:buFont typeface="Arial" panose="020B0604020202020204" pitchFamily="34" charset="0"/>
                        <a:buNone/>
                      </a:pPr>
                      <a:r>
                        <a:rPr lang="en-GB" sz="1800" baseline="0" dirty="0" smtClean="0"/>
                        <a:t> </a:t>
                      </a:r>
                    </a:p>
                    <a:p>
                      <a:pPr marL="285750" indent="-285750">
                        <a:buFont typeface="Arial" panose="020B0604020202020204" pitchFamily="34" charset="0"/>
                        <a:buChar char="•"/>
                      </a:pPr>
                      <a:r>
                        <a:rPr lang="en-GB" sz="1800" baseline="0" dirty="0" smtClean="0"/>
                        <a:t>(await CVOT data)</a:t>
                      </a:r>
                      <a:endParaRPr lang="en-ZA"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Slide Number Placeholder 4"/>
          <p:cNvSpPr>
            <a:spLocks noGrp="1"/>
          </p:cNvSpPr>
          <p:nvPr>
            <p:ph type="sldNum" sz="quarter" idx="12"/>
          </p:nvPr>
        </p:nvSpPr>
        <p:spPr/>
        <p:txBody>
          <a:bodyPr/>
          <a:lstStyle/>
          <a:p>
            <a:fld id="{F6F95BD5-C3FD-4E9B-9240-B27EACB3D069}" type="slidenum">
              <a:rPr lang="en-GB" smtClean="0"/>
              <a:pPr/>
              <a:t>32</a:t>
            </a:fld>
            <a:endParaRPr lang="en-GB"/>
          </a:p>
        </p:txBody>
      </p:sp>
      <p:sp>
        <p:nvSpPr>
          <p:cNvPr id="6" name="Text Placeholder 5"/>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3883918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ZA"/>
          </a:p>
        </p:txBody>
      </p:sp>
      <p:sp>
        <p:nvSpPr>
          <p:cNvPr id="3" name="Title 2"/>
          <p:cNvSpPr>
            <a:spLocks noGrp="1"/>
          </p:cNvSpPr>
          <p:nvPr>
            <p:ph type="title"/>
          </p:nvPr>
        </p:nvSpPr>
        <p:spPr/>
        <p:txBody>
          <a:bodyPr/>
          <a:lstStyle/>
          <a:p>
            <a:r>
              <a:rPr lang="en-GB" sz="3200" dirty="0" smtClean="0"/>
              <a:t>Pharmacotherapy for diabetes in 2025? </a:t>
            </a:r>
            <a:endParaRPr lang="en-ZA" sz="3200" dirty="0"/>
          </a:p>
        </p:txBody>
      </p:sp>
      <p:sp>
        <p:nvSpPr>
          <p:cNvPr id="4" name="Content Placeholder 3"/>
          <p:cNvSpPr>
            <a:spLocks noGrp="1"/>
          </p:cNvSpPr>
          <p:nvPr>
            <p:ph idx="1"/>
          </p:nvPr>
        </p:nvSpPr>
        <p:spPr>
          <a:xfrm>
            <a:off x="287636" y="997468"/>
            <a:ext cx="8496300" cy="3834426"/>
          </a:xfrm>
        </p:spPr>
        <p:txBody>
          <a:bodyPr/>
          <a:lstStyle/>
          <a:p>
            <a:r>
              <a:rPr lang="en-ZA" b="1" dirty="0" smtClean="0"/>
              <a:t>Inhibitors </a:t>
            </a:r>
            <a:r>
              <a:rPr lang="en-ZA" b="1" dirty="0"/>
              <a:t>of 11β-</a:t>
            </a:r>
            <a:r>
              <a:rPr lang="en-ZA" b="1" dirty="0" err="1"/>
              <a:t>hydroxysteroid</a:t>
            </a:r>
            <a:r>
              <a:rPr lang="en-ZA" b="1" dirty="0"/>
              <a:t> dehydrogenase </a:t>
            </a:r>
            <a:r>
              <a:rPr lang="en-ZA" dirty="0"/>
              <a:t>1, which reduce the glucocorticoid effects in liver and </a:t>
            </a:r>
            <a:r>
              <a:rPr lang="en-ZA" dirty="0" smtClean="0"/>
              <a:t>fat</a:t>
            </a:r>
          </a:p>
          <a:p>
            <a:endParaRPr lang="en-ZA" dirty="0" smtClean="0"/>
          </a:p>
          <a:p>
            <a:r>
              <a:rPr lang="en-ZA" dirty="0" smtClean="0"/>
              <a:t>Insulin-releasing </a:t>
            </a:r>
            <a:r>
              <a:rPr lang="en-ZA" b="1" dirty="0" err="1"/>
              <a:t>glucokinase</a:t>
            </a:r>
            <a:r>
              <a:rPr lang="en-ZA" b="1" dirty="0"/>
              <a:t> activators </a:t>
            </a:r>
            <a:r>
              <a:rPr lang="en-ZA" dirty="0"/>
              <a:t>and </a:t>
            </a:r>
            <a:r>
              <a:rPr lang="en-ZA" b="1" dirty="0"/>
              <a:t>pancreatic-G-protein-coupled fatty-acid-receptor </a:t>
            </a:r>
            <a:r>
              <a:rPr lang="en-ZA" b="1" dirty="0" smtClean="0"/>
              <a:t>agonists</a:t>
            </a:r>
          </a:p>
          <a:p>
            <a:endParaRPr lang="en-ZA" dirty="0" smtClean="0"/>
          </a:p>
          <a:p>
            <a:r>
              <a:rPr lang="en-ZA" b="1" dirty="0" smtClean="0"/>
              <a:t>Glucagon-receptor antagonists</a:t>
            </a:r>
          </a:p>
          <a:p>
            <a:endParaRPr lang="en-ZA" dirty="0" smtClean="0"/>
          </a:p>
          <a:p>
            <a:r>
              <a:rPr lang="en-ZA" b="1" dirty="0" smtClean="0"/>
              <a:t>Metabolic </a:t>
            </a:r>
            <a:r>
              <a:rPr lang="en-ZA" b="1" dirty="0"/>
              <a:t>inhibitors </a:t>
            </a:r>
            <a:r>
              <a:rPr lang="en-ZA" dirty="0"/>
              <a:t>of hepatic glucose output are being </a:t>
            </a:r>
            <a:r>
              <a:rPr lang="en-ZA" dirty="0" smtClean="0"/>
              <a:t>assessed </a:t>
            </a:r>
          </a:p>
          <a:p>
            <a:endParaRPr lang="en-ZA" dirty="0" smtClean="0"/>
          </a:p>
        </p:txBody>
      </p:sp>
      <p:sp>
        <p:nvSpPr>
          <p:cNvPr id="5" name="Slide Number Placeholder 4"/>
          <p:cNvSpPr>
            <a:spLocks noGrp="1"/>
          </p:cNvSpPr>
          <p:nvPr>
            <p:ph type="sldNum" sz="quarter" idx="12"/>
          </p:nvPr>
        </p:nvSpPr>
        <p:spPr/>
        <p:txBody>
          <a:bodyPr/>
          <a:lstStyle/>
          <a:p>
            <a:fld id="{F6F95BD5-C3FD-4E9B-9240-B27EACB3D069}" type="slidenum">
              <a:rPr lang="en-GB" smtClean="0"/>
              <a:pPr/>
              <a:t>33</a:t>
            </a:fld>
            <a:endParaRPr lang="en-GB"/>
          </a:p>
        </p:txBody>
      </p:sp>
      <p:sp>
        <p:nvSpPr>
          <p:cNvPr id="6" name="Text Placeholder 5"/>
          <p:cNvSpPr>
            <a:spLocks noGrp="1"/>
          </p:cNvSpPr>
          <p:nvPr>
            <p:ph type="body" sz="quarter" idx="14"/>
          </p:nvPr>
        </p:nvSpPr>
        <p:spPr/>
        <p:txBody>
          <a:bodyPr/>
          <a:lstStyle/>
          <a:p>
            <a:endParaRPr lang="en-ZA" dirty="0"/>
          </a:p>
        </p:txBody>
      </p:sp>
    </p:spTree>
    <p:extLst>
      <p:ext uri="{BB962C8B-B14F-4D97-AF65-F5344CB8AC3E}">
        <p14:creationId xmlns:p14="http://schemas.microsoft.com/office/powerpoint/2010/main" val="3906698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5" name="Rectangle 3"/>
          <p:cNvSpPr>
            <a:spLocks noGrp="1"/>
          </p:cNvSpPr>
          <p:nvPr>
            <p:ph type="title"/>
            <p:custDataLst>
              <p:tags r:id="rId3"/>
            </p:custDataLst>
          </p:nvPr>
        </p:nvSpPr>
        <p:spPr/>
        <p:txBody>
          <a:bodyPr/>
          <a:lstStyle/>
          <a:p>
            <a:r>
              <a:rPr lang="en-US" sz="3200" dirty="0" smtClean="0"/>
              <a:t>Take home messages </a:t>
            </a:r>
          </a:p>
        </p:txBody>
      </p:sp>
      <p:sp>
        <p:nvSpPr>
          <p:cNvPr id="6" name="Content Placeholder 5"/>
          <p:cNvSpPr>
            <a:spLocks noGrp="1"/>
          </p:cNvSpPr>
          <p:nvPr>
            <p:ph idx="1"/>
          </p:nvPr>
        </p:nvSpPr>
        <p:spPr>
          <a:xfrm>
            <a:off x="195100" y="1064183"/>
            <a:ext cx="8650029" cy="4079317"/>
          </a:xfrm>
        </p:spPr>
        <p:txBody>
          <a:bodyPr/>
          <a:lstStyle/>
          <a:p>
            <a:r>
              <a:rPr lang="en-GB" sz="2000" dirty="0"/>
              <a:t>Type 2 Diabetes  </a:t>
            </a:r>
            <a:r>
              <a:rPr lang="en-GB" sz="2000" dirty="0" smtClean="0"/>
              <a:t>is increasing</a:t>
            </a:r>
          </a:p>
          <a:p>
            <a:endParaRPr lang="en-GB" sz="2000" dirty="0" smtClean="0"/>
          </a:p>
          <a:p>
            <a:r>
              <a:rPr lang="en-GB" sz="2000" dirty="0" smtClean="0"/>
              <a:t>Currently glycaemic control  is sub-optimal  </a:t>
            </a:r>
          </a:p>
          <a:p>
            <a:pPr marL="0" indent="0">
              <a:buNone/>
            </a:pPr>
            <a:endParaRPr lang="en-GB" sz="2000" dirty="0" smtClean="0"/>
          </a:p>
          <a:p>
            <a:r>
              <a:rPr lang="en-GB" sz="2000" dirty="0" smtClean="0"/>
              <a:t>SGLT-2 inhibitors  are the most recent addition to the armamentarium of anti-diabetic agents  </a:t>
            </a:r>
          </a:p>
          <a:p>
            <a:endParaRPr lang="en-GB" sz="2000" dirty="0" smtClean="0"/>
          </a:p>
          <a:p>
            <a:r>
              <a:rPr lang="en-GB" sz="2000" dirty="0" smtClean="0"/>
              <a:t>Research and Development Continuing </a:t>
            </a:r>
            <a:r>
              <a:rPr lang="en-GB" sz="2000" dirty="0" smtClean="0">
                <a:sym typeface="Wingdings" panose="05000000000000000000" pitchFamily="2" charset="2"/>
              </a:rPr>
              <a:t> more drugs coming </a:t>
            </a:r>
            <a:endParaRPr lang="en-GB" sz="2000" dirty="0" smtClean="0"/>
          </a:p>
          <a:p>
            <a:endParaRPr lang="en-GB" sz="2000" dirty="0" smtClean="0"/>
          </a:p>
        </p:txBody>
      </p:sp>
      <p:graphicFrame>
        <p:nvGraphicFramePr>
          <p:cNvPr id="291843" name="Object 2" hidden="1"/>
          <p:cNvGraphicFramePr>
            <a:graphicFrameLocks noChangeAspect="1"/>
          </p:cNvGraphicFramePr>
          <p:nvPr>
            <p:custDataLst>
              <p:tags r:id="rId4"/>
            </p:custDataLst>
          </p:nvPr>
        </p:nvGraphicFramePr>
        <p:xfrm>
          <a:off x="0" y="3"/>
          <a:ext cx="158750" cy="119063"/>
        </p:xfrm>
        <a:graphic>
          <a:graphicData uri="http://schemas.openxmlformats.org/presentationml/2006/ole">
            <mc:AlternateContent xmlns:mc="http://schemas.openxmlformats.org/markup-compatibility/2006">
              <mc:Choice xmlns:v="urn:schemas-microsoft-com:vml" Requires="v">
                <p:oleObj spid="_x0000_s496729" name="think-cell Slide" r:id="rId7" imgW="360" imgH="360" progId="">
                  <p:embed/>
                </p:oleObj>
              </mc:Choice>
              <mc:Fallback>
                <p:oleObj name="think-cell Slide" r:id="rId7" imgW="360" imgH="360"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a:hlinkClick r:id="rId9" action="ppaction://hlinksldjump"/>
          </p:cNvPr>
          <p:cNvSpPr/>
          <p:nvPr/>
        </p:nvSpPr>
        <p:spPr>
          <a:xfrm>
            <a:off x="623888" y="1130813"/>
            <a:ext cx="3732959" cy="10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0" name="Rectangle 9">
            <a:hlinkClick r:id="" action="ppaction://noaction"/>
          </p:cNvPr>
          <p:cNvSpPr/>
          <p:nvPr/>
        </p:nvSpPr>
        <p:spPr>
          <a:xfrm>
            <a:off x="615949" y="1340577"/>
            <a:ext cx="3732959" cy="10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1" name="Rectangle 10">
            <a:hlinkClick r:id="rId10" action="ppaction://hlinksldjump"/>
          </p:cNvPr>
          <p:cNvSpPr/>
          <p:nvPr/>
        </p:nvSpPr>
        <p:spPr>
          <a:xfrm>
            <a:off x="623887" y="907793"/>
            <a:ext cx="4140000" cy="10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2" name="Rectangle 11">
            <a:hlinkClick r:id="" action="ppaction://noaction"/>
          </p:cNvPr>
          <p:cNvSpPr/>
          <p:nvPr/>
        </p:nvSpPr>
        <p:spPr>
          <a:xfrm>
            <a:off x="615948" y="3871977"/>
            <a:ext cx="2484000" cy="10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
        <p:nvSpPr>
          <p:cNvPr id="13" name="Rectangle 12">
            <a:hlinkClick r:id="" action="ppaction://noaction"/>
          </p:cNvPr>
          <p:cNvSpPr/>
          <p:nvPr/>
        </p:nvSpPr>
        <p:spPr>
          <a:xfrm>
            <a:off x="615948" y="4073683"/>
            <a:ext cx="2484000" cy="10800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p:txBody>
      </p:sp>
    </p:spTree>
    <p:custDataLst>
      <p:tags r:id="rId2"/>
    </p:custDataLst>
    <p:extLst>
      <p:ext uri="{BB962C8B-B14F-4D97-AF65-F5344CB8AC3E}">
        <p14:creationId xmlns:p14="http://schemas.microsoft.com/office/powerpoint/2010/main" val="336131253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ZA"/>
          </a:p>
        </p:txBody>
      </p:sp>
      <p:sp>
        <p:nvSpPr>
          <p:cNvPr id="3" name="Title 2"/>
          <p:cNvSpPr>
            <a:spLocks noGrp="1"/>
          </p:cNvSpPr>
          <p:nvPr>
            <p:ph type="title"/>
          </p:nvPr>
        </p:nvSpPr>
        <p:spPr/>
        <p:txBody>
          <a:bodyPr/>
          <a:lstStyle/>
          <a:p>
            <a:pPr algn="ctr"/>
            <a:r>
              <a:rPr lang="en-GB" dirty="0" smtClean="0"/>
              <a:t>Acknowledgements </a:t>
            </a:r>
            <a:endParaRPr lang="en-ZA" dirty="0"/>
          </a:p>
        </p:txBody>
      </p:sp>
      <p:sp>
        <p:nvSpPr>
          <p:cNvPr id="4" name="Content Placeholder 3"/>
          <p:cNvSpPr>
            <a:spLocks noGrp="1"/>
          </p:cNvSpPr>
          <p:nvPr>
            <p:ph idx="1"/>
          </p:nvPr>
        </p:nvSpPr>
        <p:spPr/>
        <p:txBody>
          <a:bodyPr/>
          <a:lstStyle/>
          <a:p>
            <a:r>
              <a:rPr lang="en-GB" dirty="0" err="1" smtClean="0"/>
              <a:t>Boehringer</a:t>
            </a:r>
            <a:r>
              <a:rPr lang="en-GB" dirty="0" smtClean="0"/>
              <a:t> </a:t>
            </a:r>
            <a:r>
              <a:rPr lang="en-GB" dirty="0" err="1" smtClean="0"/>
              <a:t>Ingelheim</a:t>
            </a:r>
            <a:r>
              <a:rPr lang="en-GB" dirty="0" smtClean="0"/>
              <a:t> </a:t>
            </a:r>
          </a:p>
          <a:p>
            <a:r>
              <a:rPr lang="en-GB" dirty="0" smtClean="0"/>
              <a:t>Prof </a:t>
            </a:r>
            <a:r>
              <a:rPr lang="en-GB" dirty="0" err="1" smtClean="0"/>
              <a:t>Inzucchi</a:t>
            </a:r>
            <a:r>
              <a:rPr lang="en-GB" dirty="0" smtClean="0"/>
              <a:t> </a:t>
            </a:r>
          </a:p>
          <a:p>
            <a:r>
              <a:rPr lang="en-GB" dirty="0" smtClean="0"/>
              <a:t>Prof M Omar </a:t>
            </a:r>
          </a:p>
          <a:p>
            <a:r>
              <a:rPr lang="en-GB" dirty="0" smtClean="0"/>
              <a:t>Dr K </a:t>
            </a:r>
            <a:r>
              <a:rPr lang="en-GB" dirty="0" err="1" smtClean="0"/>
              <a:t>Ho</a:t>
            </a:r>
            <a:r>
              <a:rPr lang="en-GB" dirty="0" smtClean="0"/>
              <a:t> </a:t>
            </a:r>
          </a:p>
          <a:p>
            <a:r>
              <a:rPr lang="en-GB" dirty="0" smtClean="0"/>
              <a:t>Dr N </a:t>
            </a:r>
            <a:r>
              <a:rPr lang="en-GB" dirty="0" err="1" smtClean="0"/>
              <a:t>Rohitlall</a:t>
            </a:r>
            <a:endParaRPr lang="en-GB" dirty="0"/>
          </a:p>
          <a:p>
            <a:r>
              <a:rPr lang="en-GB" dirty="0" smtClean="0"/>
              <a:t>Dr M </a:t>
            </a:r>
            <a:r>
              <a:rPr lang="en-GB" dirty="0" err="1" smtClean="0"/>
              <a:t>Redelinghuys</a:t>
            </a:r>
            <a:endParaRPr lang="en-GB" dirty="0" smtClean="0"/>
          </a:p>
          <a:p>
            <a:r>
              <a:rPr lang="en-GB" dirty="0" smtClean="0"/>
              <a:t>Dr N </a:t>
            </a:r>
            <a:r>
              <a:rPr lang="en-GB" dirty="0" err="1" smtClean="0"/>
              <a:t>Mangeya</a:t>
            </a:r>
            <a:r>
              <a:rPr lang="en-GB" dirty="0" smtClean="0"/>
              <a:t> </a:t>
            </a:r>
          </a:p>
          <a:p>
            <a:r>
              <a:rPr lang="en-GB" dirty="0" smtClean="0"/>
              <a:t>D Thomson </a:t>
            </a:r>
          </a:p>
          <a:p>
            <a:r>
              <a:rPr lang="en-GB" dirty="0" smtClean="0"/>
              <a:t>S Thomas</a:t>
            </a:r>
          </a:p>
          <a:p>
            <a:r>
              <a:rPr lang="en-GB" dirty="0" smtClean="0"/>
              <a:t>R Black </a:t>
            </a:r>
          </a:p>
          <a:p>
            <a:endParaRPr lang="en-ZA" dirty="0"/>
          </a:p>
        </p:txBody>
      </p:sp>
      <p:sp>
        <p:nvSpPr>
          <p:cNvPr id="5" name="Slide Number Placeholder 4"/>
          <p:cNvSpPr>
            <a:spLocks noGrp="1"/>
          </p:cNvSpPr>
          <p:nvPr>
            <p:ph type="sldNum" sz="quarter" idx="12"/>
          </p:nvPr>
        </p:nvSpPr>
        <p:spPr/>
        <p:txBody>
          <a:bodyPr/>
          <a:lstStyle/>
          <a:p>
            <a:fld id="{F6F95BD5-C3FD-4E9B-9240-B27EACB3D069}" type="slidenum">
              <a:rPr lang="en-GB" smtClean="0"/>
              <a:pPr/>
              <a:t>35</a:t>
            </a:fld>
            <a:endParaRPr lang="en-GB"/>
          </a:p>
        </p:txBody>
      </p:sp>
      <p:sp>
        <p:nvSpPr>
          <p:cNvPr id="6" name="Text Placeholder 5"/>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21398203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60888" y="715038"/>
            <a:ext cx="8496300" cy="1102519"/>
          </a:xfrm>
        </p:spPr>
        <p:txBody>
          <a:bodyPr/>
          <a:lstStyle/>
          <a:p>
            <a:r>
              <a:rPr lang="en-GB" dirty="0" smtClean="0"/>
              <a:t>Type 2 Diabetes – </a:t>
            </a:r>
            <a:r>
              <a:rPr lang="en-US" dirty="0"/>
              <a:t>epidemiology &amp; </a:t>
            </a:r>
            <a:r>
              <a:rPr lang="en-US" dirty="0" smtClean="0"/>
              <a:t>consequences</a:t>
            </a:r>
            <a:endParaRPr lang="en-GB"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1437829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2025" y="832248"/>
            <a:ext cx="7219950" cy="3479006"/>
          </a:xfrm>
          <a:prstGeom prst="rect">
            <a:avLst/>
          </a:prstGeom>
        </p:spPr>
      </p:pic>
      <p:graphicFrame>
        <p:nvGraphicFramePr>
          <p:cNvPr id="2" name="Chart 1"/>
          <p:cNvGraphicFramePr/>
          <p:nvPr>
            <p:extLst>
              <p:ext uri="{D42A27DB-BD31-4B8C-83A1-F6EECF244321}">
                <p14:modId xmlns:p14="http://schemas.microsoft.com/office/powerpoint/2010/main" val="1538136713"/>
              </p:ext>
            </p:extLst>
          </p:nvPr>
        </p:nvGraphicFramePr>
        <p:xfrm>
          <a:off x="204068" y="1816693"/>
          <a:ext cx="8746401" cy="2696155"/>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28674" name="Object 2" hidden="1"/>
          <p:cNvGraphicFramePr>
            <a:graphicFrameLocks/>
          </p:cNvGraphicFramePr>
          <p:nvPr>
            <p:custDataLst>
              <p:tags r:id="rId2"/>
            </p:custDataLst>
          </p:nvPr>
        </p:nvGraphicFramePr>
        <p:xfrm>
          <a:off x="0" y="3"/>
          <a:ext cx="158750" cy="119063"/>
        </p:xfrm>
        <a:graphic>
          <a:graphicData uri="http://schemas.openxmlformats.org/presentationml/2006/ole">
            <mc:AlternateContent xmlns:mc="http://schemas.openxmlformats.org/markup-compatibility/2006">
              <mc:Choice xmlns:v="urn:schemas-microsoft-com:vml" Requires="v">
                <p:oleObj spid="_x0000_s456794" name="think-cell Slide" r:id="rId17" imgW="360" imgH="360" progId="">
                  <p:embed/>
                </p:oleObj>
              </mc:Choice>
              <mc:Fallback>
                <p:oleObj name="think-cell Slide" r:id="rId17" imgW="360" imgH="360" progId="">
                  <p:embed/>
                  <p:pic>
                    <p:nvPicPr>
                      <p:cNvPr id="0" name=""/>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0" y="3"/>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675" name="Rectangle 3" hidden="1"/>
          <p:cNvSpPr>
            <a:spLocks noChangeArrowheads="1"/>
          </p:cNvSpPr>
          <p:nvPr>
            <p:custDataLst>
              <p:tags r:id="rId3"/>
            </p:custDataLst>
          </p:nvPr>
        </p:nvSpPr>
        <p:spPr bwMode="gray">
          <a:xfrm>
            <a:off x="0" y="3"/>
            <a:ext cx="158750" cy="119063"/>
          </a:xfrm>
          <a:prstGeom prst="rect">
            <a:avLst/>
          </a:prstGeom>
          <a:noFill/>
          <a:ln w="19050"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p>
            <a:endParaRPr lang="en-US" sz="2800" b="1" u="sng">
              <a:solidFill>
                <a:srgbClr val="53575E"/>
              </a:solidFill>
            </a:endParaRPr>
          </a:p>
        </p:txBody>
      </p:sp>
      <p:sp>
        <p:nvSpPr>
          <p:cNvPr id="6" name="Text Placeholder 5"/>
          <p:cNvSpPr>
            <a:spLocks noGrp="1"/>
          </p:cNvSpPr>
          <p:nvPr>
            <p:ph type="body" sz="quarter" idx="13"/>
          </p:nvPr>
        </p:nvSpPr>
        <p:spPr>
          <a:xfrm>
            <a:off x="611188" y="4712702"/>
            <a:ext cx="8208962" cy="322618"/>
          </a:xfrm>
        </p:spPr>
        <p:txBody>
          <a:bodyPr/>
          <a:lstStyle/>
          <a:p>
            <a:r>
              <a:rPr lang="en-GB" dirty="0" smtClean="0"/>
              <a:t>International Diabetes Federation. IDF Homepage. International Diabetes Federation 2011. Available from: http://www.idf.org/.</a:t>
            </a:r>
            <a:endParaRPr lang="en-GB" dirty="0"/>
          </a:p>
        </p:txBody>
      </p:sp>
      <p:sp>
        <p:nvSpPr>
          <p:cNvPr id="28677" name="Rectangle 413"/>
          <p:cNvSpPr>
            <a:spLocks noGrp="1"/>
          </p:cNvSpPr>
          <p:nvPr>
            <p:ph type="title"/>
            <p:custDataLst>
              <p:tags r:id="rId4"/>
            </p:custDataLst>
          </p:nvPr>
        </p:nvSpPr>
        <p:spPr/>
        <p:txBody>
          <a:bodyPr/>
          <a:lstStyle/>
          <a:p>
            <a:r>
              <a:rPr lang="en-GB" smtClean="0"/>
              <a:t>Every 10 seconds... Two people develop diabetes</a:t>
            </a:r>
            <a:endParaRPr lang="en-US" smtClean="0"/>
          </a:p>
        </p:txBody>
      </p:sp>
      <p:sp>
        <p:nvSpPr>
          <p:cNvPr id="4" name="Content Placeholder 3"/>
          <p:cNvSpPr>
            <a:spLocks noGrp="1"/>
          </p:cNvSpPr>
          <p:nvPr>
            <p:ph idx="1"/>
          </p:nvPr>
        </p:nvSpPr>
        <p:spPr>
          <a:xfrm>
            <a:off x="323850" y="737229"/>
            <a:ext cx="8496300" cy="699118"/>
          </a:xfrm>
        </p:spPr>
        <p:txBody>
          <a:bodyPr/>
          <a:lstStyle/>
          <a:p>
            <a:r>
              <a:rPr lang="en-GB" dirty="0" smtClean="0"/>
              <a:t>The number of patients with diabetes worldwide is expected to increase from </a:t>
            </a:r>
            <a:br>
              <a:rPr lang="en-GB" dirty="0" smtClean="0"/>
            </a:br>
            <a:r>
              <a:rPr lang="en-GB" dirty="0" smtClean="0"/>
              <a:t>366 million in 2011 to 552 million in 2030 </a:t>
            </a:r>
          </a:p>
          <a:p>
            <a:endParaRPr lang="en-GB" dirty="0"/>
          </a:p>
        </p:txBody>
      </p:sp>
      <p:sp>
        <p:nvSpPr>
          <p:cNvPr id="28679" name="McK 3. Unit of measure"/>
          <p:cNvSpPr txBox="1">
            <a:spLocks noChangeArrowheads="1"/>
          </p:cNvSpPr>
          <p:nvPr>
            <p:custDataLst>
              <p:tags r:id="rId5"/>
            </p:custDataLst>
          </p:nvPr>
        </p:nvSpPr>
        <p:spPr bwMode="gray">
          <a:xfrm>
            <a:off x="323850" y="1373814"/>
            <a:ext cx="7366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lvl1pPr defTabSz="895350" eaLnBrk="0" hangingPunct="0">
              <a:defRPr>
                <a:solidFill>
                  <a:schemeClr val="tx1"/>
                </a:solidFill>
                <a:latin typeface="Arial" pitchFamily="34" charset="0"/>
              </a:defRPr>
            </a:lvl1pPr>
            <a:lvl2pPr marL="742950" indent="-285750" defTabSz="895350" eaLnBrk="0" hangingPunct="0">
              <a:defRPr>
                <a:solidFill>
                  <a:schemeClr val="tx1"/>
                </a:solidFill>
                <a:latin typeface="Arial" pitchFamily="34" charset="0"/>
              </a:defRPr>
            </a:lvl2pPr>
            <a:lvl3pPr marL="1143000" indent="-228600" defTabSz="895350" eaLnBrk="0" hangingPunct="0">
              <a:defRPr>
                <a:solidFill>
                  <a:schemeClr val="tx1"/>
                </a:solidFill>
                <a:latin typeface="Arial" pitchFamily="34" charset="0"/>
              </a:defRPr>
            </a:lvl3pPr>
            <a:lvl4pPr marL="1600200" indent="-228600" defTabSz="895350" eaLnBrk="0" hangingPunct="0">
              <a:defRPr>
                <a:solidFill>
                  <a:schemeClr val="tx1"/>
                </a:solidFill>
                <a:latin typeface="Arial" pitchFamily="34" charset="0"/>
              </a:defRPr>
            </a:lvl4pPr>
            <a:lvl5pPr marL="2057400" indent="-228600" defTabSz="895350" eaLnBrk="0" hangingPunct="0">
              <a:defRPr>
                <a:solidFill>
                  <a:schemeClr val="tx1"/>
                </a:solidFill>
                <a:latin typeface="Arial" pitchFamily="34" charset="0"/>
              </a:defRPr>
            </a:lvl5pPr>
            <a:lvl6pPr marL="2514600" indent="-228600" defTabSz="895350" eaLnBrk="0" fontAlgn="base" hangingPunct="0">
              <a:spcBef>
                <a:spcPct val="0"/>
              </a:spcBef>
              <a:spcAft>
                <a:spcPct val="0"/>
              </a:spcAft>
              <a:defRPr>
                <a:solidFill>
                  <a:schemeClr val="tx1"/>
                </a:solidFill>
                <a:latin typeface="Arial" pitchFamily="34" charset="0"/>
              </a:defRPr>
            </a:lvl6pPr>
            <a:lvl7pPr marL="2971800" indent="-228600" defTabSz="895350" eaLnBrk="0" fontAlgn="base" hangingPunct="0">
              <a:spcBef>
                <a:spcPct val="0"/>
              </a:spcBef>
              <a:spcAft>
                <a:spcPct val="0"/>
              </a:spcAft>
              <a:defRPr>
                <a:solidFill>
                  <a:schemeClr val="tx1"/>
                </a:solidFill>
                <a:latin typeface="Arial" pitchFamily="34" charset="0"/>
              </a:defRPr>
            </a:lvl7pPr>
            <a:lvl8pPr marL="3429000" indent="-228600" defTabSz="895350" eaLnBrk="0" fontAlgn="base" hangingPunct="0">
              <a:spcBef>
                <a:spcPct val="0"/>
              </a:spcBef>
              <a:spcAft>
                <a:spcPct val="0"/>
              </a:spcAft>
              <a:defRPr>
                <a:solidFill>
                  <a:schemeClr val="tx1"/>
                </a:solidFill>
                <a:latin typeface="Arial" pitchFamily="34" charset="0"/>
              </a:defRPr>
            </a:lvl8pPr>
            <a:lvl9pPr marL="3886200" indent="-228600" defTabSz="895350" eaLnBrk="0" fontAlgn="base" hangingPunct="0">
              <a:spcBef>
                <a:spcPct val="0"/>
              </a:spcBef>
              <a:spcAft>
                <a:spcPct val="0"/>
              </a:spcAft>
              <a:defRPr>
                <a:solidFill>
                  <a:schemeClr val="tx1"/>
                </a:solidFill>
                <a:latin typeface="Arial" pitchFamily="34" charset="0"/>
              </a:defRPr>
            </a:lvl9pPr>
          </a:lstStyle>
          <a:p>
            <a:pPr algn="ctr" eaLnBrk="1" hangingPunct="1"/>
            <a:r>
              <a:rPr lang="en-US" sz="1600">
                <a:solidFill>
                  <a:srgbClr val="53575E"/>
                </a:solidFill>
                <a:latin typeface="Calibri"/>
              </a:rPr>
              <a:t>Number of patients, millions</a:t>
            </a:r>
          </a:p>
        </p:txBody>
      </p:sp>
      <p:sp>
        <p:nvSpPr>
          <p:cNvPr id="28748" name="Rectangle 136"/>
          <p:cNvSpPr>
            <a:spLocks noChangeArrowheads="1"/>
          </p:cNvSpPr>
          <p:nvPr>
            <p:custDataLst>
              <p:tags r:id="rId6"/>
            </p:custDataLst>
          </p:nvPr>
        </p:nvSpPr>
        <p:spPr bwMode="gray">
          <a:xfrm>
            <a:off x="344306" y="1709699"/>
            <a:ext cx="112208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8610600">
              <a:buClr>
                <a:srgbClr val="E50071"/>
              </a:buClr>
              <a:buFont typeface="Wingdings" pitchFamily="2" charset="2"/>
              <a:buNone/>
            </a:pPr>
            <a:r>
              <a:rPr lang="en-US" sz="1600">
                <a:solidFill>
                  <a:srgbClr val="53575E"/>
                </a:solidFill>
              </a:rPr>
              <a:t>North America </a:t>
            </a:r>
            <a:br>
              <a:rPr lang="en-US" sz="1600">
                <a:solidFill>
                  <a:srgbClr val="53575E"/>
                </a:solidFill>
              </a:rPr>
            </a:br>
            <a:r>
              <a:rPr lang="en-US" sz="1600">
                <a:solidFill>
                  <a:srgbClr val="53575E"/>
                </a:solidFill>
              </a:rPr>
              <a:t>and Caribbean</a:t>
            </a:r>
          </a:p>
        </p:txBody>
      </p:sp>
      <p:sp>
        <p:nvSpPr>
          <p:cNvPr id="28749" name="Line 341"/>
          <p:cNvSpPr>
            <a:spLocks noChangeShapeType="1"/>
          </p:cNvSpPr>
          <p:nvPr/>
        </p:nvSpPr>
        <p:spPr bwMode="gray">
          <a:xfrm>
            <a:off x="314901"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sp>
        <p:nvSpPr>
          <p:cNvPr id="28750" name="Line 342"/>
          <p:cNvSpPr>
            <a:spLocks noChangeShapeType="1"/>
          </p:cNvSpPr>
          <p:nvPr/>
        </p:nvSpPr>
        <p:spPr bwMode="gray">
          <a:xfrm>
            <a:off x="1492088"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sp>
        <p:nvSpPr>
          <p:cNvPr id="28746" name="Rectangle 136"/>
          <p:cNvSpPr>
            <a:spLocks noChangeArrowheads="1"/>
          </p:cNvSpPr>
          <p:nvPr>
            <p:custDataLst>
              <p:tags r:id="rId7"/>
            </p:custDataLst>
          </p:nvPr>
        </p:nvSpPr>
        <p:spPr bwMode="gray">
          <a:xfrm>
            <a:off x="1538664" y="1709697"/>
            <a:ext cx="112664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8610600">
              <a:buClr>
                <a:srgbClr val="E50071"/>
              </a:buClr>
              <a:buFont typeface="Wingdings" pitchFamily="2" charset="2"/>
              <a:buNone/>
            </a:pPr>
            <a:r>
              <a:rPr lang="en-US" sz="1600">
                <a:solidFill>
                  <a:srgbClr val="53575E"/>
                </a:solidFill>
              </a:rPr>
              <a:t>South and</a:t>
            </a:r>
            <a:br>
              <a:rPr lang="en-US" sz="1600">
                <a:solidFill>
                  <a:srgbClr val="53575E"/>
                </a:solidFill>
              </a:rPr>
            </a:br>
            <a:r>
              <a:rPr lang="en-US" sz="1600">
                <a:solidFill>
                  <a:srgbClr val="53575E"/>
                </a:solidFill>
              </a:rPr>
              <a:t>Central America</a:t>
            </a:r>
          </a:p>
        </p:txBody>
      </p:sp>
      <p:sp>
        <p:nvSpPr>
          <p:cNvPr id="28747" name="Line 345"/>
          <p:cNvSpPr>
            <a:spLocks noChangeShapeType="1"/>
          </p:cNvSpPr>
          <p:nvPr/>
        </p:nvSpPr>
        <p:spPr bwMode="gray">
          <a:xfrm>
            <a:off x="2697039"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sp>
        <p:nvSpPr>
          <p:cNvPr id="28744" name="Rectangle 136"/>
          <p:cNvSpPr>
            <a:spLocks noChangeArrowheads="1"/>
          </p:cNvSpPr>
          <p:nvPr>
            <p:custDataLst>
              <p:tags r:id="rId8"/>
            </p:custDataLst>
          </p:nvPr>
        </p:nvSpPr>
        <p:spPr bwMode="gray">
          <a:xfrm>
            <a:off x="2898047" y="1709699"/>
            <a:ext cx="83291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342900" indent="-342900" algn="ctr" defTabSz="8610600">
              <a:buClr>
                <a:srgbClr val="E50071"/>
              </a:buClr>
              <a:buFont typeface="Wingdings" pitchFamily="2" charset="2"/>
              <a:buNone/>
            </a:pPr>
            <a:r>
              <a:rPr lang="en-US" sz="1600">
                <a:solidFill>
                  <a:srgbClr val="53575E"/>
                </a:solidFill>
              </a:rPr>
              <a:t>Europe</a:t>
            </a:r>
          </a:p>
        </p:txBody>
      </p:sp>
      <p:sp>
        <p:nvSpPr>
          <p:cNvPr id="28745" name="Line 348"/>
          <p:cNvSpPr>
            <a:spLocks noChangeShapeType="1"/>
          </p:cNvSpPr>
          <p:nvPr/>
        </p:nvSpPr>
        <p:spPr bwMode="gray">
          <a:xfrm>
            <a:off x="3917486"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sp>
        <p:nvSpPr>
          <p:cNvPr id="28742" name="Rectangle 136"/>
          <p:cNvSpPr>
            <a:spLocks noChangeArrowheads="1"/>
          </p:cNvSpPr>
          <p:nvPr>
            <p:custDataLst>
              <p:tags r:id="rId9"/>
            </p:custDataLst>
          </p:nvPr>
        </p:nvSpPr>
        <p:spPr bwMode="gray">
          <a:xfrm>
            <a:off x="4202065" y="1709699"/>
            <a:ext cx="68436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342900" indent="-342900" algn="ctr" defTabSz="8610600">
              <a:buClr>
                <a:srgbClr val="E50071"/>
              </a:buClr>
              <a:buFont typeface="Wingdings" pitchFamily="2" charset="2"/>
              <a:buNone/>
            </a:pPr>
            <a:r>
              <a:rPr lang="en-US" sz="1600" dirty="0">
                <a:solidFill>
                  <a:srgbClr val="53575E"/>
                </a:solidFill>
              </a:rPr>
              <a:t>Africa</a:t>
            </a:r>
          </a:p>
        </p:txBody>
      </p:sp>
      <p:sp>
        <p:nvSpPr>
          <p:cNvPr id="28743" name="Line 351"/>
          <p:cNvSpPr>
            <a:spLocks noChangeShapeType="1"/>
          </p:cNvSpPr>
          <p:nvPr/>
        </p:nvSpPr>
        <p:spPr bwMode="gray">
          <a:xfrm>
            <a:off x="5137933"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sp>
        <p:nvSpPr>
          <p:cNvPr id="28740" name="Rectangle 136"/>
          <p:cNvSpPr>
            <a:spLocks noChangeArrowheads="1"/>
          </p:cNvSpPr>
          <p:nvPr>
            <p:custDataLst>
              <p:tags r:id="rId10"/>
            </p:custDataLst>
          </p:nvPr>
        </p:nvSpPr>
        <p:spPr bwMode="gray">
          <a:xfrm flipH="1">
            <a:off x="5343627" y="1709698"/>
            <a:ext cx="5902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algn="ctr" defTabSz="8610600">
              <a:buClr>
                <a:srgbClr val="E50071"/>
              </a:buClr>
              <a:buFont typeface="Wingdings" pitchFamily="2" charset="2"/>
              <a:buNone/>
            </a:pPr>
            <a:r>
              <a:rPr lang="en-US" sz="1600">
                <a:solidFill>
                  <a:srgbClr val="53575E"/>
                </a:solidFill>
              </a:rPr>
              <a:t>India</a:t>
            </a:r>
          </a:p>
        </p:txBody>
      </p:sp>
      <p:sp>
        <p:nvSpPr>
          <p:cNvPr id="28741" name="Line 354"/>
          <p:cNvSpPr>
            <a:spLocks noChangeShapeType="1"/>
          </p:cNvSpPr>
          <p:nvPr/>
        </p:nvSpPr>
        <p:spPr bwMode="gray">
          <a:xfrm>
            <a:off x="6325128"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sp>
        <p:nvSpPr>
          <p:cNvPr id="28738" name="Rectangle 136"/>
          <p:cNvSpPr>
            <a:spLocks noChangeArrowheads="1"/>
          </p:cNvSpPr>
          <p:nvPr>
            <p:custDataLst>
              <p:tags r:id="rId11"/>
            </p:custDataLst>
          </p:nvPr>
        </p:nvSpPr>
        <p:spPr bwMode="gray">
          <a:xfrm>
            <a:off x="6540664" y="1705656"/>
            <a:ext cx="727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342900" indent="-342900" algn="ctr" defTabSz="8610600">
              <a:buClr>
                <a:srgbClr val="E50071"/>
              </a:buClr>
              <a:buFont typeface="Wingdings" pitchFamily="2" charset="2"/>
              <a:buNone/>
            </a:pPr>
            <a:r>
              <a:rPr lang="en-US" sz="1600">
                <a:solidFill>
                  <a:srgbClr val="53575E"/>
                </a:solidFill>
              </a:rPr>
              <a:t>China</a:t>
            </a:r>
          </a:p>
        </p:txBody>
      </p:sp>
      <p:sp>
        <p:nvSpPr>
          <p:cNvPr id="28739" name="Line 357"/>
          <p:cNvSpPr>
            <a:spLocks noChangeShapeType="1"/>
          </p:cNvSpPr>
          <p:nvPr/>
        </p:nvSpPr>
        <p:spPr bwMode="gray">
          <a:xfrm>
            <a:off x="7545010"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sp>
        <p:nvSpPr>
          <p:cNvPr id="28736" name="Rectangle 136"/>
          <p:cNvSpPr>
            <a:spLocks noChangeArrowheads="1"/>
          </p:cNvSpPr>
          <p:nvPr>
            <p:custDataLst>
              <p:tags r:id="rId12"/>
            </p:custDataLst>
          </p:nvPr>
        </p:nvSpPr>
        <p:spPr bwMode="gray">
          <a:xfrm>
            <a:off x="7715963" y="1709698"/>
            <a:ext cx="6014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tIns="0" rIns="0" bIns="0">
            <a:spAutoFit/>
          </a:bodyPr>
          <a:lstStyle/>
          <a:p>
            <a:pPr marL="342900" indent="-342900" algn="ctr" defTabSz="8610600" eaLnBrk="0" hangingPunct="0">
              <a:buClr>
                <a:srgbClr val="E50071"/>
              </a:buClr>
              <a:buFont typeface="Wingdings" pitchFamily="2" charset="2"/>
              <a:buNone/>
            </a:pPr>
            <a:r>
              <a:rPr lang="en-US" sz="1600" dirty="0" smtClean="0">
                <a:solidFill>
                  <a:srgbClr val="53575E"/>
                </a:solidFill>
              </a:rPr>
              <a:t>Others  </a:t>
            </a:r>
            <a:endParaRPr lang="en-US" sz="1600" dirty="0">
              <a:solidFill>
                <a:srgbClr val="53575E"/>
              </a:solidFill>
            </a:endParaRPr>
          </a:p>
        </p:txBody>
      </p:sp>
      <p:sp>
        <p:nvSpPr>
          <p:cNvPr id="28737" name="Line 360"/>
          <p:cNvSpPr>
            <a:spLocks noChangeShapeType="1"/>
          </p:cNvSpPr>
          <p:nvPr/>
        </p:nvSpPr>
        <p:spPr bwMode="gray">
          <a:xfrm>
            <a:off x="8690075" y="1816691"/>
            <a:ext cx="0" cy="2609884"/>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GB" b="1" u="sng">
              <a:solidFill>
                <a:prstClr val="black"/>
              </a:solidFill>
            </a:endParaRPr>
          </a:p>
        </p:txBody>
      </p:sp>
      <p:grpSp>
        <p:nvGrpSpPr>
          <p:cNvPr id="3" name="Group 414"/>
          <p:cNvGrpSpPr>
            <a:grpSpLocks/>
          </p:cNvGrpSpPr>
          <p:nvPr/>
        </p:nvGrpSpPr>
        <p:grpSpPr bwMode="auto">
          <a:xfrm>
            <a:off x="7279793" y="1361919"/>
            <a:ext cx="1379545" cy="247651"/>
            <a:chOff x="4827" y="914"/>
            <a:chExt cx="869" cy="208"/>
          </a:xfrm>
        </p:grpSpPr>
        <p:sp>
          <p:nvSpPr>
            <p:cNvPr id="28751" name="LegendRectangle1"/>
            <p:cNvSpPr>
              <a:spLocks noChangeArrowheads="1"/>
            </p:cNvSpPr>
            <p:nvPr/>
          </p:nvSpPr>
          <p:spPr bwMode="gray">
            <a:xfrm>
              <a:off x="4827" y="946"/>
              <a:ext cx="104" cy="103"/>
            </a:xfrm>
            <a:prstGeom prst="rect">
              <a:avLst/>
            </a:prstGeom>
            <a:solidFill>
              <a:schemeClr val="accent3">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sz="1600">
                <a:solidFill>
                  <a:srgbClr val="53575E"/>
                </a:solidFill>
              </a:endParaRPr>
            </a:p>
          </p:txBody>
        </p:sp>
        <p:sp>
          <p:nvSpPr>
            <p:cNvPr id="28752" name="Legend1"/>
            <p:cNvSpPr>
              <a:spLocks noChangeArrowheads="1"/>
            </p:cNvSpPr>
            <p:nvPr/>
          </p:nvSpPr>
          <p:spPr bwMode="gray">
            <a:xfrm>
              <a:off x="4961" y="914"/>
              <a:ext cx="26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53575E"/>
                  </a:solidFill>
                </a:rPr>
                <a:t>2011</a:t>
              </a:r>
            </a:p>
          </p:txBody>
        </p:sp>
        <p:sp>
          <p:nvSpPr>
            <p:cNvPr id="28753" name="LegendRectangle2"/>
            <p:cNvSpPr>
              <a:spLocks noChangeArrowheads="1"/>
            </p:cNvSpPr>
            <p:nvPr/>
          </p:nvSpPr>
          <p:spPr bwMode="gray">
            <a:xfrm>
              <a:off x="5294" y="947"/>
              <a:ext cx="104" cy="101"/>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endParaRPr lang="en-US" sz="1600">
                <a:solidFill>
                  <a:srgbClr val="53575E"/>
                </a:solidFill>
              </a:endParaRPr>
            </a:p>
          </p:txBody>
        </p:sp>
        <p:sp>
          <p:nvSpPr>
            <p:cNvPr id="28754" name="Legend2"/>
            <p:cNvSpPr>
              <a:spLocks noChangeArrowheads="1"/>
            </p:cNvSpPr>
            <p:nvPr/>
          </p:nvSpPr>
          <p:spPr bwMode="gray">
            <a:xfrm>
              <a:off x="5433" y="915"/>
              <a:ext cx="263"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53575E"/>
                  </a:solidFill>
                </a:rPr>
                <a:t>2030</a:t>
              </a:r>
            </a:p>
          </p:txBody>
        </p:sp>
      </p:grpSp>
      <p:sp>
        <p:nvSpPr>
          <p:cNvPr id="5" name="Slide Number Placeholder 4"/>
          <p:cNvSpPr>
            <a:spLocks noGrp="1"/>
          </p:cNvSpPr>
          <p:nvPr>
            <p:ph type="sldNum" sz="quarter" idx="12"/>
          </p:nvPr>
        </p:nvSpPr>
        <p:spPr/>
        <p:txBody>
          <a:bodyPr/>
          <a:lstStyle/>
          <a:p>
            <a:fld id="{F6F95BD5-C3FD-4E9B-9240-B27EACB3D069}" type="slidenum">
              <a:rPr lang="en-GB" smtClean="0">
                <a:solidFill>
                  <a:srgbClr val="4D4D4F">
                    <a:tint val="75000"/>
                  </a:srgbClr>
                </a:solidFill>
              </a:rPr>
              <a:pPr/>
              <a:t>5</a:t>
            </a:fld>
            <a:endParaRPr lang="en-GB">
              <a:solidFill>
                <a:srgbClr val="4D4D4F">
                  <a:tint val="75000"/>
                </a:srgbClr>
              </a:solidFill>
            </a:endParaRPr>
          </a:p>
        </p:txBody>
      </p:sp>
      <p:sp>
        <p:nvSpPr>
          <p:cNvPr id="8" name="Oval 7"/>
          <p:cNvSpPr/>
          <p:nvPr/>
        </p:nvSpPr>
        <p:spPr>
          <a:xfrm>
            <a:off x="3881271" y="3418561"/>
            <a:ext cx="1149791" cy="128198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smtClean="0">
              <a:noFill/>
            </a:endParaRPr>
          </a:p>
        </p:txBody>
      </p:sp>
    </p:spTree>
    <p:extLst>
      <p:ext uri="{BB962C8B-B14F-4D97-AF65-F5344CB8AC3E}">
        <p14:creationId xmlns:p14="http://schemas.microsoft.com/office/powerpoint/2010/main" val="64336839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ZA"/>
          </a:p>
        </p:txBody>
      </p:sp>
      <p:sp>
        <p:nvSpPr>
          <p:cNvPr id="3" name="Title 2"/>
          <p:cNvSpPr>
            <a:spLocks noGrp="1"/>
          </p:cNvSpPr>
          <p:nvPr>
            <p:ph type="title"/>
          </p:nvPr>
        </p:nvSpPr>
        <p:spPr/>
        <p:txBody>
          <a:bodyPr/>
          <a:lstStyle/>
          <a:p>
            <a:r>
              <a:rPr lang="en-GB" dirty="0" smtClean="0"/>
              <a:t>Prevalence of Diabetes  </a:t>
            </a:r>
            <a:endParaRPr lang="en-ZA" dirty="0"/>
          </a:p>
        </p:txBody>
      </p:sp>
      <p:sp>
        <p:nvSpPr>
          <p:cNvPr id="4" name="Content Placeholder 3"/>
          <p:cNvSpPr>
            <a:spLocks noGrp="1"/>
          </p:cNvSpPr>
          <p:nvPr>
            <p:ph idx="1"/>
          </p:nvPr>
        </p:nvSpPr>
        <p:spPr/>
        <p:txBody>
          <a:bodyPr/>
          <a:lstStyle/>
          <a:p>
            <a:endParaRPr lang="en-ZA" dirty="0"/>
          </a:p>
        </p:txBody>
      </p:sp>
      <p:sp>
        <p:nvSpPr>
          <p:cNvPr id="5" name="Slide Number Placeholder 4"/>
          <p:cNvSpPr>
            <a:spLocks noGrp="1"/>
          </p:cNvSpPr>
          <p:nvPr>
            <p:ph type="sldNum" sz="quarter" idx="12"/>
          </p:nvPr>
        </p:nvSpPr>
        <p:spPr/>
        <p:txBody>
          <a:bodyPr/>
          <a:lstStyle/>
          <a:p>
            <a:fld id="{F6F95BD5-C3FD-4E9B-9240-B27EACB3D069}" type="slidenum">
              <a:rPr lang="en-GB" smtClean="0"/>
              <a:pPr/>
              <a:t>6</a:t>
            </a:fld>
            <a:endParaRPr lang="en-GB"/>
          </a:p>
        </p:txBody>
      </p:sp>
      <p:sp>
        <p:nvSpPr>
          <p:cNvPr id="6" name="Text Placeholder 5"/>
          <p:cNvSpPr>
            <a:spLocks noGrp="1"/>
          </p:cNvSpPr>
          <p:nvPr>
            <p:ph type="body" sz="quarter" idx="14"/>
          </p:nvPr>
        </p:nvSpPr>
        <p:spPr/>
        <p:txBody>
          <a:bodyPr/>
          <a:lstStyle/>
          <a:p>
            <a:endParaRPr lang="en-ZA"/>
          </a:p>
        </p:txBody>
      </p:sp>
      <p:pic>
        <p:nvPicPr>
          <p:cNvPr id="516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3" y="1152524"/>
            <a:ext cx="5911086" cy="322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934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216528"/>
            <a:ext cx="8496300" cy="594290"/>
          </a:xfrm>
        </p:spPr>
        <p:txBody>
          <a:bodyPr/>
          <a:lstStyle/>
          <a:p>
            <a:r>
              <a:rPr lang="en-GB" dirty="0" smtClean="0"/>
              <a:t>Diabetes in South Africa </a:t>
            </a:r>
            <a:endParaRPr lang="en-ZA" dirty="0"/>
          </a:p>
        </p:txBody>
      </p:sp>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7</a:t>
            </a:fld>
            <a:endParaRPr lang="en-GB">
              <a:solidFill>
                <a:srgbClr val="4D4D4F">
                  <a:tint val="75000"/>
                </a:srgbClr>
              </a:solidFill>
            </a:endParaRPr>
          </a:p>
        </p:txBody>
      </p:sp>
      <p:sp>
        <p:nvSpPr>
          <p:cNvPr id="6" name="Content Placeholder 2"/>
          <p:cNvSpPr txBox="1">
            <a:spLocks/>
          </p:cNvSpPr>
          <p:nvPr/>
        </p:nvSpPr>
        <p:spPr>
          <a:xfrm>
            <a:off x="264578" y="704639"/>
            <a:ext cx="8613651" cy="3484591"/>
          </a:xfrm>
          <a:prstGeom prst="rect">
            <a:avLst/>
          </a:prstGeom>
        </p:spPr>
        <p:txBody>
          <a:bodyPr/>
          <a:lstStyle>
            <a:lvl1pPr marL="342900" indent="-342900" algn="l" defTabSz="914400" rtl="0" eaLnBrk="1" latinLnBrk="0" hangingPunct="1">
              <a:spcBef>
                <a:spcPts val="600"/>
              </a:spcBef>
              <a:buClr>
                <a:schemeClr val="accent4"/>
              </a:buClr>
              <a:buFont typeface="Arial" pitchFamily="34" charset="0"/>
              <a:buChar char="•"/>
              <a:defRPr sz="1800" kern="1200">
                <a:solidFill>
                  <a:schemeClr val="tx1"/>
                </a:solidFill>
                <a:latin typeface="+mn-lt"/>
                <a:ea typeface="+mn-ea"/>
                <a:cs typeface="+mn-cs"/>
              </a:defRPr>
            </a:lvl1pPr>
            <a:lvl2pPr marL="742950" indent="-28575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accent4"/>
              </a:buClr>
              <a:buFont typeface="Arial" pitchFamily="34" charset="0"/>
              <a:buChar char="•"/>
              <a:defRPr sz="1400" kern="1200">
                <a:solidFill>
                  <a:schemeClr val="tx1"/>
                </a:solidFill>
                <a:latin typeface="+mn-lt"/>
                <a:ea typeface="+mn-ea"/>
                <a:cs typeface="+mn-cs"/>
              </a:defRPr>
            </a:lvl3pPr>
            <a:lvl4pPr marL="1600200" indent="-228600"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à"/>
            </a:pPr>
            <a:endParaRPr lang="en-ZA" sz="2400" dirty="0" smtClean="0"/>
          </a:p>
          <a:p>
            <a:pPr>
              <a:buFont typeface="Wingdings" pitchFamily="2" charset="2"/>
              <a:buChar char="à"/>
            </a:pPr>
            <a:r>
              <a:rPr lang="en-ZA" sz="2400" dirty="0" smtClean="0"/>
              <a:t>In South Africa, the prevalence is </a:t>
            </a:r>
            <a:r>
              <a:rPr lang="en-ZA" sz="2400" dirty="0" smtClean="0">
                <a:solidFill>
                  <a:srgbClr val="FF0000"/>
                </a:solidFill>
              </a:rPr>
              <a:t>9.2% in 20-79 year age group, accounting for approximately 2.6 million cases (IDF, 2013).</a:t>
            </a:r>
          </a:p>
          <a:p>
            <a:pPr marL="0" indent="0">
              <a:buNone/>
            </a:pPr>
            <a:endParaRPr lang="en-ZA" sz="2400" dirty="0" smtClean="0"/>
          </a:p>
          <a:p>
            <a:pPr>
              <a:buFont typeface="Wingdings" pitchFamily="2" charset="2"/>
              <a:buChar char="à"/>
            </a:pPr>
            <a:r>
              <a:rPr lang="en-GB" sz="2400" dirty="0" smtClean="0"/>
              <a:t>Projection for 2035 is 3.94 million</a:t>
            </a:r>
            <a:endParaRPr lang="en-ZA" sz="2400" dirty="0" smtClean="0"/>
          </a:p>
          <a:p>
            <a:pPr marL="0" indent="0">
              <a:buNone/>
            </a:pPr>
            <a:endParaRPr lang="en-ZA" sz="2400" dirty="0" smtClean="0"/>
          </a:p>
          <a:p>
            <a:pPr>
              <a:buFont typeface="Wingdings" pitchFamily="2" charset="2"/>
              <a:buChar char="à"/>
            </a:pPr>
            <a:r>
              <a:rPr lang="en-GB" sz="2400" dirty="0" smtClean="0"/>
              <a:t>Currently, the number of annual diabetes related deaths in SA: 83 000 </a:t>
            </a:r>
            <a:endParaRPr lang="en-ZA" sz="2400" dirty="0" smtClean="0"/>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GB" dirty="0" smtClean="0">
              <a:solidFill>
                <a:srgbClr val="FF0000"/>
              </a:solidFill>
            </a:endParaRPr>
          </a:p>
          <a:p>
            <a:endParaRPr lang="en-ZA" dirty="0"/>
          </a:p>
        </p:txBody>
      </p:sp>
      <p:sp>
        <p:nvSpPr>
          <p:cNvPr id="7" name="Text Placeholder 1"/>
          <p:cNvSpPr>
            <a:spLocks noGrp="1"/>
          </p:cNvSpPr>
          <p:nvPr>
            <p:ph type="body" sz="quarter" idx="13"/>
          </p:nvPr>
        </p:nvSpPr>
        <p:spPr>
          <a:xfrm>
            <a:off x="550863" y="4380612"/>
            <a:ext cx="8208962" cy="667193"/>
          </a:xfrm>
        </p:spPr>
        <p:txBody>
          <a:bodyPr/>
          <a:lstStyle/>
          <a:p>
            <a:r>
              <a:rPr lang="en-GB" sz="1000" dirty="0" smtClean="0"/>
              <a:t>1. International Diabetes Federation. Diabetes Atlas, Fifth Edition: www.diabetesatlas.org. Accessed end 2013.</a:t>
            </a:r>
          </a:p>
        </p:txBody>
      </p:sp>
    </p:spTree>
    <p:extLst>
      <p:ext uri="{BB962C8B-B14F-4D97-AF65-F5344CB8AC3E}">
        <p14:creationId xmlns:p14="http://schemas.microsoft.com/office/powerpoint/2010/main" val="299759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2059" name="Object 107" hidden="1"/>
          <p:cNvGraphicFramePr>
            <a:graphicFrameLocks/>
          </p:cNvGraphicFramePr>
          <p:nvPr>
            <p:custDataLst>
              <p:tags r:id="rId2"/>
            </p:custDataLst>
          </p:nvPr>
        </p:nvGraphicFramePr>
        <p:xfrm>
          <a:off x="0" y="3"/>
          <a:ext cx="158750" cy="119063"/>
        </p:xfrm>
        <a:graphic>
          <a:graphicData uri="http://schemas.openxmlformats.org/presentationml/2006/ole">
            <mc:AlternateContent xmlns:mc="http://schemas.openxmlformats.org/markup-compatibility/2006">
              <mc:Choice xmlns:v="urn:schemas-microsoft-com:vml" Requires="v">
                <p:oleObj spid="_x0000_s457819" name="think-cell Slide" r:id="rId13" imgW="360" imgH="360" progId="">
                  <p:embed/>
                </p:oleObj>
              </mc:Choice>
              <mc:Fallback>
                <p:oleObj name="think-cell Slide" r:id="rId13" imgW="360" imgH="360" progId="">
                  <p:embed/>
                  <p:pic>
                    <p:nvPicPr>
                      <p:cNvPr id="0" name=""/>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
                        <a:ext cx="158750" cy="11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 Placeholder 1"/>
          <p:cNvSpPr>
            <a:spLocks noGrp="1"/>
          </p:cNvSpPr>
          <p:nvPr>
            <p:ph type="body" sz="quarter" idx="13"/>
          </p:nvPr>
        </p:nvSpPr>
        <p:spPr/>
        <p:txBody>
          <a:bodyPr/>
          <a:lstStyle/>
          <a:p>
            <a:r>
              <a:rPr lang="en-GB" sz="1050"/>
              <a:t>1. International Diabetes Federation. Diabetes Atlas, Fifth Edition: www.diabetesatlas.org. Accessed 25 June 2012. Estimated based on mortality data; </a:t>
            </a:r>
            <a:br>
              <a:rPr lang="en-GB" sz="1050"/>
            </a:br>
            <a:r>
              <a:rPr lang="en-GB" sz="1050"/>
              <a:t>2. Adapted from: CDC 2011 National Diabetes Fact Sheet: http://www.cdc.gov/diabetes/pubs/estimates11.htm#12. Accessed June 2011</a:t>
            </a:r>
            <a:r>
              <a:rPr lang="en-GB" sz="1050" smtClean="0"/>
              <a:t>.</a:t>
            </a:r>
            <a:endParaRPr lang="en-GB" sz="1050"/>
          </a:p>
        </p:txBody>
      </p:sp>
      <p:sp>
        <p:nvSpPr>
          <p:cNvPr id="509996" name="Rectangle 3"/>
          <p:cNvSpPr>
            <a:spLocks noGrp="1"/>
          </p:cNvSpPr>
          <p:nvPr>
            <p:ph type="title"/>
            <p:custDataLst>
              <p:tags r:id="rId3"/>
            </p:custDataLst>
          </p:nvPr>
        </p:nvSpPr>
        <p:spPr>
          <a:xfrm>
            <a:off x="323850" y="195263"/>
            <a:ext cx="8496300" cy="368947"/>
          </a:xfrm>
        </p:spPr>
        <p:txBody>
          <a:bodyPr/>
          <a:lstStyle/>
          <a:p>
            <a:pPr>
              <a:defRPr/>
            </a:pPr>
            <a:r>
              <a:rPr lang="en-US" smtClean="0"/>
              <a:t>Every 10 seconds, one person dies from diabetes-related complications</a:t>
            </a:r>
            <a:r>
              <a:rPr lang="en-US" baseline="30000" smtClean="0"/>
              <a:t>1</a:t>
            </a:r>
          </a:p>
        </p:txBody>
      </p:sp>
      <p:sp>
        <p:nvSpPr>
          <p:cNvPr id="2302061" name="Textplatzhalter 2"/>
          <p:cNvSpPr>
            <a:spLocks/>
          </p:cNvSpPr>
          <p:nvPr>
            <p:custDataLst>
              <p:tags r:id="rId4"/>
            </p:custDataLst>
          </p:nvPr>
        </p:nvSpPr>
        <p:spPr bwMode="gray">
          <a:xfrm>
            <a:off x="3538330" y="3989654"/>
            <a:ext cx="1872564" cy="430887"/>
          </a:xfrm>
          <a:prstGeom prst="rect">
            <a:avLst/>
          </a:prstGeom>
          <a:noFill/>
          <a:ln w="9525">
            <a:noFill/>
            <a:miter lim="800000"/>
            <a:headEnd/>
            <a:tailEnd/>
          </a:ln>
        </p:spPr>
        <p:txBody>
          <a:bodyPr wrap="square" lIns="0" tIns="0" rIns="0" bIns="0">
            <a:spAutoFit/>
          </a:bodyPr>
          <a:lstStyle/>
          <a:p>
            <a:pPr algn="ctr" defTabSz="895350">
              <a:buClr>
                <a:srgbClr val="000000"/>
              </a:buClr>
            </a:pPr>
            <a:r>
              <a:rPr lang="en-US" sz="1400">
                <a:solidFill>
                  <a:srgbClr val="267836"/>
                </a:solidFill>
              </a:rPr>
              <a:t>137 new patients will need </a:t>
            </a:r>
            <a:r>
              <a:rPr lang="en-US" sz="1400" smtClean="0">
                <a:solidFill>
                  <a:srgbClr val="267836"/>
                </a:solidFill>
              </a:rPr>
              <a:t>dialysis</a:t>
            </a:r>
            <a:r>
              <a:rPr lang="en-US" sz="1400" baseline="30000" smtClean="0">
                <a:solidFill>
                  <a:srgbClr val="267836"/>
                </a:solidFill>
              </a:rPr>
              <a:t>2</a:t>
            </a:r>
            <a:endParaRPr lang="en-US" sz="1400" baseline="30000">
              <a:solidFill>
                <a:srgbClr val="267836"/>
              </a:solidFill>
            </a:endParaRPr>
          </a:p>
        </p:txBody>
      </p:sp>
      <p:sp>
        <p:nvSpPr>
          <p:cNvPr id="2302062" name="Textplatzhalter 2"/>
          <p:cNvSpPr>
            <a:spLocks/>
          </p:cNvSpPr>
          <p:nvPr>
            <p:custDataLst>
              <p:tags r:id="rId5"/>
            </p:custDataLst>
          </p:nvPr>
        </p:nvSpPr>
        <p:spPr bwMode="gray">
          <a:xfrm>
            <a:off x="6026730" y="3991285"/>
            <a:ext cx="2194560" cy="430887"/>
          </a:xfrm>
          <a:prstGeom prst="rect">
            <a:avLst/>
          </a:prstGeom>
          <a:noFill/>
          <a:ln w="9525">
            <a:noFill/>
            <a:miter lim="800000"/>
            <a:headEnd/>
            <a:tailEnd/>
          </a:ln>
        </p:spPr>
        <p:txBody>
          <a:bodyPr wrap="square" lIns="0" tIns="0" rIns="0" bIns="0">
            <a:spAutoFit/>
          </a:bodyPr>
          <a:lstStyle/>
          <a:p>
            <a:pPr algn="ctr" defTabSz="895350">
              <a:buClr>
                <a:srgbClr val="000000"/>
              </a:buClr>
            </a:pPr>
            <a:r>
              <a:rPr lang="en-US" sz="1400">
                <a:solidFill>
                  <a:srgbClr val="267836"/>
                </a:solidFill>
              </a:rPr>
              <a:t>186 new patients will have an </a:t>
            </a:r>
            <a:r>
              <a:rPr lang="en-US" sz="1400" smtClean="0">
                <a:solidFill>
                  <a:srgbClr val="267836"/>
                </a:solidFill>
              </a:rPr>
              <a:t>amputation</a:t>
            </a:r>
            <a:r>
              <a:rPr lang="en-US" sz="1400" baseline="30000" smtClean="0">
                <a:solidFill>
                  <a:srgbClr val="267836"/>
                </a:solidFill>
              </a:rPr>
              <a:t>2</a:t>
            </a:r>
            <a:endParaRPr lang="en-US" sz="1400" baseline="30000">
              <a:solidFill>
                <a:srgbClr val="267836"/>
              </a:solidFill>
            </a:endParaRPr>
          </a:p>
        </p:txBody>
      </p:sp>
      <p:sp>
        <p:nvSpPr>
          <p:cNvPr id="2302063" name="Textplatzhalter 2"/>
          <p:cNvSpPr>
            <a:spLocks/>
          </p:cNvSpPr>
          <p:nvPr>
            <p:custDataLst>
              <p:tags r:id="rId6"/>
            </p:custDataLst>
          </p:nvPr>
        </p:nvSpPr>
        <p:spPr bwMode="gray">
          <a:xfrm>
            <a:off x="894528" y="3826025"/>
            <a:ext cx="2260433" cy="646331"/>
          </a:xfrm>
          <a:prstGeom prst="rect">
            <a:avLst/>
          </a:prstGeom>
          <a:noFill/>
          <a:ln w="9525">
            <a:noFill/>
            <a:miter lim="800000"/>
            <a:headEnd/>
            <a:tailEnd/>
          </a:ln>
        </p:spPr>
        <p:txBody>
          <a:bodyPr wrap="square" lIns="0" tIns="0" rIns="0" bIns="0">
            <a:spAutoFit/>
          </a:bodyPr>
          <a:lstStyle/>
          <a:p>
            <a:pPr algn="ctr" defTabSz="895350">
              <a:buClr>
                <a:srgbClr val="000000"/>
              </a:buClr>
            </a:pPr>
            <a:r>
              <a:rPr lang="en-US" sz="1400">
                <a:solidFill>
                  <a:srgbClr val="267836"/>
                </a:solidFill>
              </a:rPr>
              <a:t>62 new patients will have severe vision loss due to </a:t>
            </a:r>
            <a:r>
              <a:rPr lang="en-US" sz="1400" smtClean="0">
                <a:solidFill>
                  <a:srgbClr val="267836"/>
                </a:solidFill>
              </a:rPr>
              <a:t>diabetes</a:t>
            </a:r>
            <a:r>
              <a:rPr lang="en-US" sz="1400" baseline="30000" smtClean="0">
                <a:solidFill>
                  <a:srgbClr val="267836"/>
                </a:solidFill>
              </a:rPr>
              <a:t>2</a:t>
            </a:r>
            <a:endParaRPr lang="en-US" sz="1400" baseline="30000">
              <a:solidFill>
                <a:srgbClr val="267836"/>
              </a:solidFill>
            </a:endParaRPr>
          </a:p>
        </p:txBody>
      </p:sp>
      <p:sp>
        <p:nvSpPr>
          <p:cNvPr id="2302064" name="Text Box 6" descr="Diagonal hell nach oben"/>
          <p:cNvSpPr txBox="1">
            <a:spLocks/>
          </p:cNvSpPr>
          <p:nvPr>
            <p:custDataLst>
              <p:tags r:id="rId7"/>
            </p:custDataLst>
          </p:nvPr>
        </p:nvSpPr>
        <p:spPr bwMode="auto">
          <a:xfrm>
            <a:off x="323850" y="2660931"/>
            <a:ext cx="8496300" cy="215444"/>
          </a:xfrm>
          <a:prstGeom prst="rect">
            <a:avLst/>
          </a:prstGeom>
          <a:noFill/>
          <a:ln w="9525" algn="ctr">
            <a:noFill/>
            <a:miter lim="800000"/>
            <a:headEnd/>
            <a:tailEnd/>
          </a:ln>
        </p:spPr>
        <p:txBody>
          <a:bodyPr wrap="square" lIns="0" tIns="0" rIns="0" bIns="0">
            <a:spAutoFit/>
          </a:bodyPr>
          <a:lstStyle/>
          <a:p>
            <a:r>
              <a:rPr lang="en-US" sz="1400" b="1" dirty="0">
                <a:solidFill>
                  <a:srgbClr val="58595B"/>
                </a:solidFill>
              </a:rPr>
              <a:t>In the next 24 </a:t>
            </a:r>
            <a:r>
              <a:rPr lang="en-US" sz="1400" b="1" dirty="0" smtClean="0">
                <a:solidFill>
                  <a:srgbClr val="58595B"/>
                </a:solidFill>
              </a:rPr>
              <a:t>hours, 17,280 </a:t>
            </a:r>
            <a:r>
              <a:rPr lang="en-US" sz="1400" b="1" dirty="0">
                <a:solidFill>
                  <a:srgbClr val="58595B"/>
                </a:solidFill>
              </a:rPr>
              <a:t>patients will develop </a:t>
            </a:r>
            <a:r>
              <a:rPr lang="en-US" sz="1400" b="1" dirty="0" smtClean="0">
                <a:solidFill>
                  <a:srgbClr val="58595B"/>
                </a:solidFill>
              </a:rPr>
              <a:t>diabetes… in USA</a:t>
            </a:r>
            <a:endParaRPr lang="en-US" sz="1400" b="1" dirty="0">
              <a:solidFill>
                <a:srgbClr val="58595B"/>
              </a:solidFill>
            </a:endParaRPr>
          </a:p>
        </p:txBody>
      </p:sp>
      <p:sp>
        <p:nvSpPr>
          <p:cNvPr id="2302065" name="Textplatzhalter 2"/>
          <p:cNvSpPr>
            <a:spLocks/>
          </p:cNvSpPr>
          <p:nvPr>
            <p:custDataLst>
              <p:tags r:id="rId8"/>
            </p:custDataLst>
          </p:nvPr>
        </p:nvSpPr>
        <p:spPr bwMode="gray">
          <a:xfrm>
            <a:off x="2326914" y="2058878"/>
            <a:ext cx="1430338" cy="430887"/>
          </a:xfrm>
          <a:prstGeom prst="rect">
            <a:avLst/>
          </a:prstGeom>
          <a:noFill/>
          <a:ln w="9525">
            <a:noFill/>
            <a:miter lim="800000"/>
            <a:headEnd/>
            <a:tailEnd/>
          </a:ln>
        </p:spPr>
        <p:txBody>
          <a:bodyPr lIns="0" tIns="0" rIns="0" bIns="0">
            <a:spAutoFit/>
          </a:bodyPr>
          <a:lstStyle/>
          <a:p>
            <a:pPr algn="ctr" defTabSz="895350">
              <a:buClr>
                <a:srgbClr val="000000"/>
              </a:buClr>
            </a:pPr>
            <a:r>
              <a:rPr lang="en-US" sz="1400" dirty="0">
                <a:solidFill>
                  <a:srgbClr val="267836"/>
                </a:solidFill>
              </a:rPr>
              <a:t>Heart disease by </a:t>
            </a:r>
            <a:r>
              <a:rPr lang="en-US" sz="1400" dirty="0" smtClean="0">
                <a:solidFill>
                  <a:srgbClr val="267836"/>
                </a:solidFill>
              </a:rPr>
              <a:t>2</a:t>
            </a:r>
            <a:r>
              <a:rPr lang="en-US" sz="1400" dirty="0" smtClean="0">
                <a:solidFill>
                  <a:srgbClr val="267836"/>
                </a:solidFill>
                <a:cs typeface="Arial"/>
              </a:rPr>
              <a:t>–</a:t>
            </a:r>
            <a:r>
              <a:rPr lang="en-US" sz="1400" dirty="0" smtClean="0">
                <a:solidFill>
                  <a:srgbClr val="267836"/>
                </a:solidFill>
              </a:rPr>
              <a:t>4 </a:t>
            </a:r>
            <a:r>
              <a:rPr lang="en-US" sz="1400" dirty="0" smtClean="0">
                <a:solidFill>
                  <a:srgbClr val="267836"/>
                </a:solidFill>
                <a:sym typeface="Symbol"/>
              </a:rPr>
              <a:t>fold</a:t>
            </a:r>
            <a:r>
              <a:rPr lang="en-US" sz="1400" baseline="30000" dirty="0" smtClean="0">
                <a:solidFill>
                  <a:srgbClr val="267836"/>
                </a:solidFill>
              </a:rPr>
              <a:t>2</a:t>
            </a:r>
            <a:endParaRPr lang="en-US" sz="1400" baseline="30000" dirty="0">
              <a:solidFill>
                <a:srgbClr val="267836"/>
              </a:solidFill>
            </a:endParaRPr>
          </a:p>
        </p:txBody>
      </p:sp>
      <p:sp>
        <p:nvSpPr>
          <p:cNvPr id="2302066" name="Text Box 6" descr="Diagonal hell nach oben"/>
          <p:cNvSpPr txBox="1">
            <a:spLocks/>
          </p:cNvSpPr>
          <p:nvPr>
            <p:custDataLst>
              <p:tags r:id="rId9"/>
            </p:custDataLst>
          </p:nvPr>
        </p:nvSpPr>
        <p:spPr bwMode="auto">
          <a:xfrm>
            <a:off x="302584" y="649274"/>
            <a:ext cx="8496300" cy="276999"/>
          </a:xfrm>
          <a:prstGeom prst="rect">
            <a:avLst/>
          </a:prstGeom>
          <a:noFill/>
          <a:ln w="9525" algn="ctr">
            <a:noFill/>
            <a:miter lim="800000"/>
            <a:headEnd/>
            <a:tailEnd/>
          </a:ln>
        </p:spPr>
        <p:txBody>
          <a:bodyPr wrap="square" lIns="0" tIns="0" rIns="0" bIns="0">
            <a:spAutoFit/>
          </a:bodyPr>
          <a:lstStyle/>
          <a:p>
            <a:r>
              <a:rPr lang="en-US" b="1" dirty="0">
                <a:solidFill>
                  <a:srgbClr val="58595B"/>
                </a:solidFill>
              </a:rPr>
              <a:t>Diabetes significantly increases </a:t>
            </a:r>
            <a:r>
              <a:rPr lang="en-US" b="1" dirty="0" smtClean="0">
                <a:solidFill>
                  <a:srgbClr val="58595B"/>
                </a:solidFill>
              </a:rPr>
              <a:t>the risk of</a:t>
            </a:r>
            <a:endParaRPr lang="en-US" b="1" dirty="0">
              <a:solidFill>
                <a:srgbClr val="58595B"/>
              </a:solidFill>
            </a:endParaRPr>
          </a:p>
        </p:txBody>
      </p:sp>
      <p:sp>
        <p:nvSpPr>
          <p:cNvPr id="2302067" name="Textplatzhalter 2"/>
          <p:cNvSpPr>
            <a:spLocks/>
          </p:cNvSpPr>
          <p:nvPr>
            <p:custDataLst>
              <p:tags r:id="rId10"/>
            </p:custDataLst>
          </p:nvPr>
        </p:nvSpPr>
        <p:spPr bwMode="gray">
          <a:xfrm>
            <a:off x="4622556" y="2043487"/>
            <a:ext cx="2879203" cy="430887"/>
          </a:xfrm>
          <a:prstGeom prst="rect">
            <a:avLst/>
          </a:prstGeom>
          <a:noFill/>
          <a:ln w="9525">
            <a:noFill/>
            <a:miter lim="800000"/>
            <a:headEnd/>
            <a:tailEnd/>
          </a:ln>
        </p:spPr>
        <p:txBody>
          <a:bodyPr wrap="square" lIns="0" tIns="0" rIns="0" bIns="0">
            <a:spAutoFit/>
          </a:bodyPr>
          <a:lstStyle/>
          <a:p>
            <a:pPr algn="ctr" defTabSz="895350">
              <a:buClr>
                <a:srgbClr val="000000"/>
              </a:buClr>
            </a:pPr>
            <a:r>
              <a:rPr lang="en-US" sz="1400">
                <a:solidFill>
                  <a:srgbClr val="267836"/>
                </a:solidFill>
              </a:rPr>
              <a:t>Stroke</a:t>
            </a:r>
          </a:p>
          <a:p>
            <a:pPr algn="ctr" defTabSz="895350">
              <a:buClr>
                <a:srgbClr val="000000"/>
              </a:buClr>
            </a:pPr>
            <a:r>
              <a:rPr lang="en-US" sz="1400" smtClean="0">
                <a:solidFill>
                  <a:srgbClr val="267836"/>
                </a:solidFill>
              </a:rPr>
              <a:t>by </a:t>
            </a:r>
            <a:r>
              <a:rPr lang="en-US" sz="1400">
                <a:solidFill>
                  <a:srgbClr val="267836"/>
                </a:solidFill>
              </a:rPr>
              <a:t>more than </a:t>
            </a:r>
            <a:r>
              <a:rPr lang="en-US" sz="1400" smtClean="0">
                <a:solidFill>
                  <a:srgbClr val="267836"/>
                </a:solidFill>
              </a:rPr>
              <a:t>2</a:t>
            </a:r>
            <a:r>
              <a:rPr lang="en-US" sz="1400">
                <a:solidFill>
                  <a:srgbClr val="267836"/>
                </a:solidFill>
              </a:rPr>
              <a:t>–4</a:t>
            </a:r>
            <a:r>
              <a:rPr lang="en-US" sz="1400" smtClean="0">
                <a:solidFill>
                  <a:srgbClr val="267836"/>
                </a:solidFill>
              </a:rPr>
              <a:t> </a:t>
            </a:r>
            <a:r>
              <a:rPr lang="en-US" sz="1400" smtClean="0">
                <a:solidFill>
                  <a:srgbClr val="267836"/>
                </a:solidFill>
                <a:sym typeface="Symbol"/>
              </a:rPr>
              <a:t>fold</a:t>
            </a:r>
            <a:r>
              <a:rPr lang="en-US" sz="1400" baseline="30000" smtClean="0">
                <a:solidFill>
                  <a:srgbClr val="267836"/>
                </a:solidFill>
              </a:rPr>
              <a:t>2</a:t>
            </a:r>
            <a:endParaRPr lang="en-US" sz="1400" baseline="30000">
              <a:solidFill>
                <a:srgbClr val="267836"/>
              </a:solidFill>
            </a:endParaRPr>
          </a:p>
        </p:txBody>
      </p:sp>
      <p:pic>
        <p:nvPicPr>
          <p:cNvPr id="2302069" name="Picture 125" descr="brain"/>
          <p:cNvPicPr>
            <a:picLocks noChangeAspect="1" noChangeArrowheads="1"/>
          </p:cNvPicPr>
          <p:nvPr/>
        </p:nvPicPr>
        <p:blipFill>
          <a:blip r:embed="rId15" cstate="print"/>
          <a:srcRect/>
          <a:stretch>
            <a:fillRect/>
          </a:stretch>
        </p:blipFill>
        <p:spPr bwMode="auto">
          <a:xfrm>
            <a:off x="5579550" y="1172406"/>
            <a:ext cx="965200" cy="862013"/>
          </a:xfrm>
          <a:prstGeom prst="rect">
            <a:avLst/>
          </a:prstGeom>
          <a:noFill/>
          <a:ln w="9525">
            <a:noFill/>
            <a:miter lim="800000"/>
            <a:headEnd/>
            <a:tailEnd/>
          </a:ln>
        </p:spPr>
      </p:pic>
      <p:pic>
        <p:nvPicPr>
          <p:cNvPr id="2302070" name="Picture 126" descr="heart"/>
          <p:cNvPicPr>
            <a:picLocks noChangeAspect="1" noChangeArrowheads="1"/>
          </p:cNvPicPr>
          <p:nvPr/>
        </p:nvPicPr>
        <p:blipFill>
          <a:blip r:embed="rId16" cstate="print"/>
          <a:srcRect/>
          <a:stretch>
            <a:fillRect/>
          </a:stretch>
        </p:blipFill>
        <p:spPr bwMode="auto">
          <a:xfrm>
            <a:off x="2416701" y="946918"/>
            <a:ext cx="1001712" cy="1096566"/>
          </a:xfrm>
          <a:prstGeom prst="rect">
            <a:avLst/>
          </a:prstGeom>
          <a:noFill/>
          <a:ln w="9525">
            <a:noFill/>
            <a:miter lim="800000"/>
            <a:headEnd/>
            <a:tailEnd/>
          </a:ln>
        </p:spPr>
      </p:pic>
      <p:pic>
        <p:nvPicPr>
          <p:cNvPr id="2302071" name="Picture 127" descr="EYE"/>
          <p:cNvPicPr>
            <a:picLocks noChangeAspect="1" noChangeArrowheads="1"/>
          </p:cNvPicPr>
          <p:nvPr/>
        </p:nvPicPr>
        <p:blipFill>
          <a:blip r:embed="rId17" cstate="print"/>
          <a:srcRect/>
          <a:stretch>
            <a:fillRect/>
          </a:stretch>
        </p:blipFill>
        <p:spPr bwMode="auto">
          <a:xfrm>
            <a:off x="1256984" y="3101648"/>
            <a:ext cx="1463675" cy="533400"/>
          </a:xfrm>
          <a:prstGeom prst="rect">
            <a:avLst/>
          </a:prstGeom>
          <a:noFill/>
          <a:ln w="9525">
            <a:noFill/>
            <a:miter lim="800000"/>
            <a:headEnd/>
            <a:tailEnd/>
          </a:ln>
        </p:spPr>
      </p:pic>
      <p:pic>
        <p:nvPicPr>
          <p:cNvPr id="2302072" name="Picture 128" descr="kidney"/>
          <p:cNvPicPr>
            <a:picLocks noChangeAspect="1" noChangeArrowheads="1"/>
          </p:cNvPicPr>
          <p:nvPr/>
        </p:nvPicPr>
        <p:blipFill>
          <a:blip r:embed="rId18" cstate="print"/>
          <a:srcRect/>
          <a:stretch>
            <a:fillRect/>
          </a:stretch>
        </p:blipFill>
        <p:spPr bwMode="auto">
          <a:xfrm>
            <a:off x="4046538" y="2951836"/>
            <a:ext cx="906462" cy="1028700"/>
          </a:xfrm>
          <a:prstGeom prst="rect">
            <a:avLst/>
          </a:prstGeom>
          <a:noFill/>
          <a:ln w="9525">
            <a:noFill/>
            <a:miter lim="800000"/>
            <a:headEnd/>
            <a:tailEnd/>
          </a:ln>
        </p:spPr>
      </p:pic>
      <p:pic>
        <p:nvPicPr>
          <p:cNvPr id="2302073" name="Picture 129" descr="foot"/>
          <p:cNvPicPr>
            <a:picLocks noChangeAspect="1" noChangeArrowheads="1"/>
          </p:cNvPicPr>
          <p:nvPr/>
        </p:nvPicPr>
        <p:blipFill>
          <a:blip r:embed="rId19" cstate="print"/>
          <a:srcRect/>
          <a:stretch>
            <a:fillRect/>
          </a:stretch>
        </p:blipFill>
        <p:spPr bwMode="auto">
          <a:xfrm>
            <a:off x="6764345" y="2913393"/>
            <a:ext cx="566737" cy="1090613"/>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6F95BD5-C3FD-4E9B-9240-B27EACB3D069}" type="slidenum">
              <a:rPr lang="en-GB" smtClean="0">
                <a:solidFill>
                  <a:srgbClr val="4D4D4F">
                    <a:tint val="75000"/>
                  </a:srgbClr>
                </a:solidFill>
              </a:rPr>
              <a:pPr/>
              <a:t>8</a:t>
            </a:fld>
            <a:endParaRPr lang="en-GB">
              <a:solidFill>
                <a:srgbClr val="4D4D4F">
                  <a:tint val="75000"/>
                </a:srgbClr>
              </a:solidFill>
            </a:endParaRPr>
          </a:p>
        </p:txBody>
      </p:sp>
    </p:spTree>
    <p:extLst>
      <p:ext uri="{BB962C8B-B14F-4D97-AF65-F5344CB8AC3E}">
        <p14:creationId xmlns:p14="http://schemas.microsoft.com/office/powerpoint/2010/main" val="277938109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5"/>
          <p:cNvSpPr>
            <a:spLocks noGrp="1"/>
          </p:cNvSpPr>
          <p:nvPr>
            <p:ph type="sldNum" sz="quarter" idx="12"/>
          </p:nvPr>
        </p:nvSpPr>
        <p:spPr>
          <a:xfrm>
            <a:off x="7010400" y="4869657"/>
            <a:ext cx="2133600" cy="273844"/>
          </a:xfrm>
        </p:spPr>
        <p:txBody>
          <a:bodyPr/>
          <a:lstStyle/>
          <a:p>
            <a:fld id="{F6F95BD5-C3FD-4E9B-9240-B27EACB3D069}" type="slidenum">
              <a:rPr lang="en-GB" smtClean="0">
                <a:solidFill>
                  <a:srgbClr val="4D4D4F">
                    <a:tint val="75000"/>
                  </a:srgbClr>
                </a:solidFill>
              </a:rPr>
              <a:pPr/>
              <a:t>9</a:t>
            </a:fld>
            <a:endParaRPr lang="en-GB">
              <a:solidFill>
                <a:srgbClr val="4D4D4F">
                  <a:tint val="75000"/>
                </a:srgbClr>
              </a:solidFill>
            </a:endParaRPr>
          </a:p>
        </p:txBody>
      </p:sp>
      <p:cxnSp>
        <p:nvCxnSpPr>
          <p:cNvPr id="13" name="Straight Arrow Connector 26"/>
          <p:cNvCxnSpPr>
            <a:cxnSpLocks noChangeShapeType="1"/>
          </p:cNvCxnSpPr>
          <p:nvPr/>
        </p:nvCxnSpPr>
        <p:spPr bwMode="auto">
          <a:xfrm rot="10800000">
            <a:off x="4953007" y="3183341"/>
            <a:ext cx="860425" cy="1191"/>
          </a:xfrm>
          <a:prstGeom prst="straightConnector1">
            <a:avLst/>
          </a:prstGeom>
          <a:noFill/>
          <a:ln w="76200">
            <a:solidFill>
              <a:schemeClr val="tx1"/>
            </a:solidFill>
            <a:round/>
            <a:headEnd/>
            <a:tailEnd type="triangle" w="med" len="med"/>
          </a:ln>
        </p:spPr>
      </p:cxnSp>
      <p:sp>
        <p:nvSpPr>
          <p:cNvPr id="26" name="Pentagon 18"/>
          <p:cNvSpPr>
            <a:spLocks noChangeArrowheads="1"/>
          </p:cNvSpPr>
          <p:nvPr/>
        </p:nvSpPr>
        <p:spPr bwMode="auto">
          <a:xfrm rot="-5400000">
            <a:off x="2529311" y="1952831"/>
            <a:ext cx="3505200" cy="1303337"/>
          </a:xfrm>
          <a:prstGeom prst="homePlate">
            <a:avLst>
              <a:gd name="adj" fmla="val 59067"/>
            </a:avLst>
          </a:prstGeom>
          <a:gradFill rotWithShape="1">
            <a:gsLst>
              <a:gs pos="0">
                <a:srgbClr val="008000"/>
              </a:gs>
              <a:gs pos="100000">
                <a:srgbClr val="CC0000"/>
              </a:gs>
            </a:gsLst>
            <a:lin ang="0" scaled="1"/>
          </a:gradFill>
          <a:ln w="9525">
            <a:noFill/>
            <a:round/>
            <a:headEnd/>
            <a:tailEnd/>
          </a:ln>
        </p:spPr>
        <p:txBody>
          <a:bodyPr vert="eaVert"/>
          <a:lstStyle/>
          <a:p>
            <a:pPr algn="ctr">
              <a:defRPr/>
            </a:pPr>
            <a:endParaRPr lang="en-GB" sz="2000" kern="0">
              <a:solidFill>
                <a:srgbClr val="000000"/>
              </a:solidFill>
              <a:latin typeface="Arial"/>
              <a:ea typeface="MS PGothic" pitchFamily="34" charset="-128"/>
            </a:endParaRPr>
          </a:p>
        </p:txBody>
      </p:sp>
      <p:sp>
        <p:nvSpPr>
          <p:cNvPr id="25" name="Text Placeholder 24"/>
          <p:cNvSpPr>
            <a:spLocks noGrp="1"/>
          </p:cNvSpPr>
          <p:nvPr>
            <p:ph type="body" sz="quarter" idx="13"/>
          </p:nvPr>
        </p:nvSpPr>
        <p:spPr/>
        <p:txBody>
          <a:bodyPr/>
          <a:lstStyle/>
          <a:p>
            <a:r>
              <a:rPr lang="en-GB" dirty="0" smtClean="0"/>
              <a:t>*Adapted from </a:t>
            </a:r>
            <a:r>
              <a:rPr lang="en-GB" dirty="0" err="1" smtClean="0"/>
              <a:t>Saydah</a:t>
            </a:r>
            <a:r>
              <a:rPr lang="en-GB" dirty="0" smtClean="0"/>
              <a:t> SH, et al. </a:t>
            </a:r>
            <a:r>
              <a:rPr lang="en-GB" i="1" dirty="0" smtClean="0"/>
              <a:t>JAMA</a:t>
            </a:r>
            <a:r>
              <a:rPr lang="en-GB" dirty="0" smtClean="0"/>
              <a:t>. </a:t>
            </a:r>
            <a:r>
              <a:rPr lang="en-GB" dirty="0"/>
              <a:t>2004;291:335–342</a:t>
            </a:r>
            <a:r>
              <a:rPr lang="en-GB" dirty="0" smtClean="0"/>
              <a:t>.</a:t>
            </a:r>
          </a:p>
          <a:p>
            <a:r>
              <a:rPr lang="en-GB" dirty="0" smtClean="0"/>
              <a:t>1. Dodd AH, et al. </a:t>
            </a:r>
            <a:r>
              <a:rPr lang="en-GB" i="1" dirty="0" err="1" smtClean="0"/>
              <a:t>Curr</a:t>
            </a:r>
            <a:r>
              <a:rPr lang="en-GB" i="1" dirty="0" smtClean="0"/>
              <a:t> Med Res </a:t>
            </a:r>
            <a:r>
              <a:rPr lang="en-GB" i="1" dirty="0" err="1" smtClean="0"/>
              <a:t>Opin</a:t>
            </a:r>
            <a:r>
              <a:rPr lang="en-GB" dirty="0" smtClean="0"/>
              <a:t>.</a:t>
            </a:r>
            <a:r>
              <a:rPr lang="en-GB" i="1" dirty="0" smtClean="0"/>
              <a:t> </a:t>
            </a:r>
            <a:r>
              <a:rPr lang="en-GB" dirty="0" smtClean="0"/>
              <a:t>2000;291:1605–1613; 2. </a:t>
            </a:r>
            <a:r>
              <a:rPr lang="en-GB" dirty="0" err="1" smtClean="0"/>
              <a:t>Oluwatowoju</a:t>
            </a:r>
            <a:r>
              <a:rPr lang="en-GB" dirty="0" smtClean="0"/>
              <a:t> I, et al. </a:t>
            </a:r>
            <a:r>
              <a:rPr lang="en-GB" i="1" dirty="0" err="1" smtClean="0"/>
              <a:t>Diabet</a:t>
            </a:r>
            <a:r>
              <a:rPr lang="en-GB" i="1" dirty="0" smtClean="0"/>
              <a:t> Med</a:t>
            </a:r>
            <a:r>
              <a:rPr lang="en-GB" dirty="0" smtClean="0"/>
              <a:t>. 2010;27:354–359; 3. ADA. </a:t>
            </a:r>
            <a:r>
              <a:rPr lang="en-GB" i="1" dirty="0" smtClean="0"/>
              <a:t>Diabetes Care</a:t>
            </a:r>
            <a:r>
              <a:rPr lang="en-GB" dirty="0" smtClean="0"/>
              <a:t>. 2013;36:S11–S66; 4. </a:t>
            </a:r>
            <a:r>
              <a:rPr lang="en-GB" dirty="0" err="1" smtClean="0"/>
              <a:t>Inzucchi</a:t>
            </a:r>
            <a:r>
              <a:rPr lang="en-GB" dirty="0" smtClean="0"/>
              <a:t> SE, et al. </a:t>
            </a:r>
            <a:r>
              <a:rPr lang="en-GB" i="1" dirty="0" smtClean="0"/>
              <a:t>Diabetes Care.</a:t>
            </a:r>
            <a:r>
              <a:rPr lang="en-GB" dirty="0"/>
              <a:t> 2012;35:1364–1379</a:t>
            </a:r>
            <a:r>
              <a:rPr lang="en-GB" dirty="0" smtClean="0"/>
              <a:t>;</a:t>
            </a:r>
            <a:endParaRPr lang="en-GB" dirty="0"/>
          </a:p>
        </p:txBody>
      </p:sp>
      <p:sp>
        <p:nvSpPr>
          <p:cNvPr id="2" name="Title 1"/>
          <p:cNvSpPr>
            <a:spLocks noGrp="1"/>
          </p:cNvSpPr>
          <p:nvPr>
            <p:ph type="title"/>
          </p:nvPr>
        </p:nvSpPr>
        <p:spPr/>
        <p:txBody>
          <a:bodyPr/>
          <a:lstStyle/>
          <a:p>
            <a:r>
              <a:rPr lang="en-GB" dirty="0" smtClean="0"/>
              <a:t>The majority of patients in USA with T2D remain far above glycaemic goals</a:t>
            </a:r>
            <a:endParaRPr lang="en-GB" dirty="0"/>
          </a:p>
        </p:txBody>
      </p:sp>
      <p:sp>
        <p:nvSpPr>
          <p:cNvPr id="4" name="Pentagon 6"/>
          <p:cNvSpPr>
            <a:spLocks noChangeArrowheads="1"/>
          </p:cNvSpPr>
          <p:nvPr/>
        </p:nvSpPr>
        <p:spPr bwMode="auto">
          <a:xfrm>
            <a:off x="228600" y="2691718"/>
            <a:ext cx="3290888" cy="1034684"/>
          </a:xfrm>
          <a:prstGeom prst="homePlate">
            <a:avLst>
              <a:gd name="adj" fmla="val 62172"/>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endParaRPr lang="en-GB" sz="2000">
              <a:solidFill>
                <a:srgbClr val="FFFFFF"/>
              </a:solidFill>
              <a:latin typeface="Arial"/>
              <a:ea typeface="MS PGothic" pitchFamily="34" charset="-128"/>
            </a:endParaRPr>
          </a:p>
        </p:txBody>
      </p:sp>
      <p:sp>
        <p:nvSpPr>
          <p:cNvPr id="5" name="Subtitle 2"/>
          <p:cNvSpPr txBox="1">
            <a:spLocks/>
          </p:cNvSpPr>
          <p:nvPr/>
        </p:nvSpPr>
        <p:spPr bwMode="auto">
          <a:xfrm>
            <a:off x="457199" y="2700590"/>
            <a:ext cx="2413591" cy="10258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ct val="0"/>
              </a:spcAft>
              <a:buFont typeface="Arial" charset="0"/>
              <a:buChar char="•"/>
              <a:defRPr lang="en-US" sz="2000" kern="1200">
                <a:solidFill>
                  <a:schemeClr val="tx1"/>
                </a:solidFill>
                <a:latin typeface="Arial" pitchFamily="34" charset="0"/>
                <a:ea typeface="+mn-ea"/>
                <a:cs typeface="Arial" pitchFamily="34" charset="0"/>
              </a:defRPr>
            </a:lvl1pPr>
            <a:lvl2pPr marL="742950" indent="-285750" algn="l" rtl="0" eaLnBrk="0" fontAlgn="base" hangingPunct="0">
              <a:spcBef>
                <a:spcPts val="600"/>
              </a:spcBef>
              <a:spcAft>
                <a:spcPct val="0"/>
              </a:spcAft>
              <a:buFont typeface="Arial" charset="0"/>
              <a:buChar char="–"/>
              <a:defRPr lang="en-US" kern="1200">
                <a:solidFill>
                  <a:schemeClr val="tx1"/>
                </a:solidFill>
                <a:latin typeface="Arial" pitchFamily="34" charset="0"/>
                <a:ea typeface="+mn-ea"/>
                <a:cs typeface="Arial" pitchFamily="34" charset="0"/>
              </a:defRPr>
            </a:lvl2pPr>
            <a:lvl3pPr marL="1143000" indent="-228600" algn="l" rtl="0" eaLnBrk="0" fontAlgn="base" hangingPunct="0">
              <a:spcBef>
                <a:spcPts val="600"/>
              </a:spcBef>
              <a:spcAft>
                <a:spcPct val="0"/>
              </a:spcAft>
              <a:buFont typeface="Arial" charset="0"/>
              <a:buChar char="•"/>
              <a:defRPr lang="en-US" sz="1600" kern="1200">
                <a:solidFill>
                  <a:schemeClr val="tx1"/>
                </a:solidFill>
                <a:latin typeface="Arial" pitchFamily="34" charset="0"/>
                <a:ea typeface="+mn-ea"/>
                <a:cs typeface="Arial" pitchFamily="34" charset="0"/>
              </a:defRPr>
            </a:lvl3pPr>
            <a:lvl4pPr marL="1600200" indent="-228600" algn="l" rtl="0" eaLnBrk="0" fontAlgn="base" hangingPunct="0">
              <a:spcBef>
                <a:spcPts val="600"/>
              </a:spcBef>
              <a:spcAft>
                <a:spcPct val="0"/>
              </a:spcAft>
              <a:buFont typeface="Arial" charset="0"/>
              <a:buChar char="–"/>
              <a:defRPr lang="en-US" sz="1400" kern="1200">
                <a:solidFill>
                  <a:schemeClr val="tx1"/>
                </a:solidFill>
                <a:latin typeface="Arial" pitchFamily="34" charset="0"/>
                <a:ea typeface="+mn-ea"/>
                <a:cs typeface="Arial" pitchFamily="34" charset="0"/>
              </a:defRPr>
            </a:lvl4pPr>
            <a:lvl5pPr marL="2057400" indent="-228600" algn="l" rtl="0" eaLnBrk="0" fontAlgn="base" hangingPunct="0">
              <a:spcBef>
                <a:spcPts val="600"/>
              </a:spcBef>
              <a:spcAft>
                <a:spcPct val="0"/>
              </a:spcAft>
              <a:buFont typeface="Arial" charset="0"/>
              <a:buChar char="»"/>
              <a:defRPr lang="en-GB"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GB" sz="1600" b="1" dirty="0">
                <a:solidFill>
                  <a:srgbClr val="4D4D4F"/>
                </a:solidFill>
              </a:rPr>
              <a:t>47.8% </a:t>
            </a:r>
            <a:r>
              <a:rPr lang="en-GB" sz="1600" b="1" dirty="0" smtClean="0">
                <a:solidFill>
                  <a:srgbClr val="4D4D4F"/>
                </a:solidFill>
              </a:rPr>
              <a:t>of patients</a:t>
            </a:r>
          </a:p>
          <a:p>
            <a:pPr marL="0" indent="0">
              <a:buFont typeface="Arial" charset="0"/>
              <a:buNone/>
            </a:pPr>
            <a:r>
              <a:rPr lang="en-GB" sz="1600" b="1" dirty="0" smtClean="0">
                <a:solidFill>
                  <a:srgbClr val="4D4D4F"/>
                </a:solidFill>
              </a:rPr>
              <a:t>with T2D</a:t>
            </a:r>
          </a:p>
          <a:p>
            <a:pPr marL="0" indent="0">
              <a:buFont typeface="Arial" charset="0"/>
              <a:buNone/>
            </a:pPr>
            <a:r>
              <a:rPr lang="en-GB" sz="1600" b="1" dirty="0" smtClean="0">
                <a:solidFill>
                  <a:srgbClr val="4D4D4F"/>
                </a:solidFill>
              </a:rPr>
              <a:t>have HbA</a:t>
            </a:r>
            <a:r>
              <a:rPr lang="en-GB" sz="1600" b="1" baseline="-25000" dirty="0" smtClean="0">
                <a:solidFill>
                  <a:srgbClr val="4D4D4F"/>
                </a:solidFill>
              </a:rPr>
              <a:t>1c</a:t>
            </a:r>
            <a:r>
              <a:rPr lang="en-GB" sz="1600" b="1" dirty="0" smtClean="0">
                <a:solidFill>
                  <a:srgbClr val="4D4D4F"/>
                </a:solidFill>
              </a:rPr>
              <a:t> &gt;7.0%</a:t>
            </a:r>
            <a:r>
              <a:rPr lang="en-GB" sz="1600" b="1" baseline="30000" dirty="0" smtClean="0">
                <a:solidFill>
                  <a:srgbClr val="4D4D4F"/>
                </a:solidFill>
              </a:rPr>
              <a:t>1*</a:t>
            </a:r>
          </a:p>
        </p:txBody>
      </p:sp>
      <p:sp>
        <p:nvSpPr>
          <p:cNvPr id="6" name="Pentagon 8"/>
          <p:cNvSpPr>
            <a:spLocks noChangeArrowheads="1"/>
          </p:cNvSpPr>
          <p:nvPr/>
        </p:nvSpPr>
        <p:spPr bwMode="auto">
          <a:xfrm flipH="1">
            <a:off x="5043495" y="966400"/>
            <a:ext cx="3457575" cy="359569"/>
          </a:xfrm>
          <a:prstGeom prst="homePlate">
            <a:avLst>
              <a:gd name="adj" fmla="val 44407"/>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endParaRPr lang="en-GB" sz="1400">
              <a:solidFill>
                <a:srgbClr val="FFFFFF"/>
              </a:solidFill>
              <a:latin typeface="+mj-lt"/>
              <a:ea typeface="MS PGothic" pitchFamily="34" charset="-128"/>
            </a:endParaRPr>
          </a:p>
        </p:txBody>
      </p:sp>
      <p:sp>
        <p:nvSpPr>
          <p:cNvPr id="7" name="TextBox 7"/>
          <p:cNvSpPr txBox="1">
            <a:spLocks noChangeArrowheads="1"/>
          </p:cNvSpPr>
          <p:nvPr/>
        </p:nvSpPr>
        <p:spPr bwMode="auto">
          <a:xfrm>
            <a:off x="5294315" y="1019144"/>
            <a:ext cx="1972143" cy="307777"/>
          </a:xfrm>
          <a:prstGeom prst="rect">
            <a:avLst/>
          </a:prstGeom>
          <a:noFill/>
          <a:ln w="9525">
            <a:noFill/>
            <a:miter lim="800000"/>
            <a:headEnd/>
            <a:tailEnd/>
          </a:ln>
        </p:spPr>
        <p:txBody>
          <a:bodyPr wrap="none">
            <a:spAutoFit/>
          </a:bodyPr>
          <a:lstStyle/>
          <a:p>
            <a:r>
              <a:rPr lang="en-US" sz="1400">
                <a:solidFill>
                  <a:srgbClr val="4D4D4F"/>
                </a:solidFill>
                <a:latin typeface="+mj-lt"/>
                <a:ea typeface="MS PGothic" pitchFamily="34" charset="-128"/>
              </a:rPr>
              <a:t>10.1% have </a:t>
            </a:r>
            <a:r>
              <a:rPr lang="en-US" sz="1400" smtClean="0">
                <a:solidFill>
                  <a:srgbClr val="4D4D4F"/>
                </a:solidFill>
                <a:latin typeface="+mj-lt"/>
                <a:ea typeface="MS PGothic" pitchFamily="34" charset="-128"/>
              </a:rPr>
              <a:t>HbA</a:t>
            </a:r>
            <a:r>
              <a:rPr lang="en-US" sz="1400" baseline="-25000" smtClean="0">
                <a:solidFill>
                  <a:srgbClr val="4D4D4F"/>
                </a:solidFill>
                <a:latin typeface="+mj-lt"/>
                <a:ea typeface="MS PGothic" pitchFamily="34" charset="-128"/>
              </a:rPr>
              <a:t>1c </a:t>
            </a:r>
            <a:r>
              <a:rPr lang="en-US" sz="1400" smtClean="0">
                <a:solidFill>
                  <a:srgbClr val="4D4D4F"/>
                </a:solidFill>
                <a:latin typeface="+mj-lt"/>
                <a:ea typeface="MS PGothic" pitchFamily="34" charset="-128"/>
              </a:rPr>
              <a:t>&gt;10%</a:t>
            </a:r>
            <a:r>
              <a:rPr lang="en-US" sz="1400" baseline="30000" smtClean="0">
                <a:solidFill>
                  <a:srgbClr val="4D4D4F"/>
                </a:solidFill>
                <a:latin typeface="+mj-lt"/>
                <a:ea typeface="MS PGothic" pitchFamily="34" charset="-128"/>
              </a:rPr>
              <a:t>2</a:t>
            </a:r>
            <a:endParaRPr lang="en-US" sz="1400" baseline="30000">
              <a:solidFill>
                <a:srgbClr val="4D4D4F"/>
              </a:solidFill>
              <a:latin typeface="+mj-lt"/>
              <a:ea typeface="MS PGothic" pitchFamily="34" charset="-128"/>
            </a:endParaRPr>
          </a:p>
        </p:txBody>
      </p:sp>
      <p:sp>
        <p:nvSpPr>
          <p:cNvPr id="8" name="Pentagon 9"/>
          <p:cNvSpPr>
            <a:spLocks noChangeArrowheads="1"/>
          </p:cNvSpPr>
          <p:nvPr/>
        </p:nvSpPr>
        <p:spPr bwMode="auto">
          <a:xfrm flipH="1">
            <a:off x="5053015" y="1652200"/>
            <a:ext cx="3457575" cy="359569"/>
          </a:xfrm>
          <a:prstGeom prst="homePlate">
            <a:avLst>
              <a:gd name="adj" fmla="val 44407"/>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endParaRPr lang="en-GB" sz="1400">
              <a:solidFill>
                <a:srgbClr val="FFFFFF"/>
              </a:solidFill>
              <a:effectLst>
                <a:outerShdw blurRad="38100" dist="38100" dir="2700000" algn="tl">
                  <a:srgbClr val="000000">
                    <a:alpha val="43137"/>
                  </a:srgbClr>
                </a:outerShdw>
              </a:effectLst>
              <a:latin typeface="+mj-lt"/>
              <a:ea typeface="MS PGothic" pitchFamily="34" charset="-128"/>
            </a:endParaRPr>
          </a:p>
        </p:txBody>
      </p:sp>
      <p:sp>
        <p:nvSpPr>
          <p:cNvPr id="9" name="TextBox 10"/>
          <p:cNvSpPr txBox="1">
            <a:spLocks noChangeArrowheads="1"/>
          </p:cNvSpPr>
          <p:nvPr/>
        </p:nvSpPr>
        <p:spPr bwMode="auto">
          <a:xfrm>
            <a:off x="5246688" y="1703753"/>
            <a:ext cx="1933671" cy="307777"/>
          </a:xfrm>
          <a:prstGeom prst="rect">
            <a:avLst/>
          </a:prstGeom>
          <a:noFill/>
          <a:ln w="9525">
            <a:noFill/>
            <a:miter lim="800000"/>
            <a:headEnd/>
            <a:tailEnd/>
          </a:ln>
        </p:spPr>
        <p:txBody>
          <a:bodyPr wrap="none">
            <a:spAutoFit/>
          </a:bodyPr>
          <a:lstStyle/>
          <a:p>
            <a:r>
              <a:rPr lang="en-US" sz="1400">
                <a:solidFill>
                  <a:srgbClr val="4D4D4F"/>
                </a:solidFill>
                <a:latin typeface="+mj-lt"/>
                <a:ea typeface="MS PGothic" pitchFamily="34" charset="-128"/>
              </a:rPr>
              <a:t> 20.2% have HbA</a:t>
            </a:r>
            <a:r>
              <a:rPr lang="en-US" sz="1400" baseline="-25000">
                <a:solidFill>
                  <a:srgbClr val="4D4D4F"/>
                </a:solidFill>
                <a:latin typeface="+mj-lt"/>
                <a:ea typeface="MS PGothic" pitchFamily="34" charset="-128"/>
              </a:rPr>
              <a:t>1c</a:t>
            </a:r>
            <a:r>
              <a:rPr lang="en-US" sz="1400">
                <a:solidFill>
                  <a:srgbClr val="4D4D4F"/>
                </a:solidFill>
                <a:latin typeface="+mj-lt"/>
                <a:ea typeface="MS PGothic" pitchFamily="34" charset="-128"/>
              </a:rPr>
              <a:t> </a:t>
            </a:r>
            <a:r>
              <a:rPr lang="en-US" sz="1400" smtClean="0">
                <a:solidFill>
                  <a:srgbClr val="4D4D4F"/>
                </a:solidFill>
                <a:latin typeface="+mj-lt"/>
                <a:ea typeface="MS PGothic" pitchFamily="34" charset="-128"/>
              </a:rPr>
              <a:t>&gt;9%</a:t>
            </a:r>
            <a:r>
              <a:rPr lang="en-US" sz="1400" baseline="30000" smtClean="0">
                <a:solidFill>
                  <a:srgbClr val="4D4D4F"/>
                </a:solidFill>
                <a:latin typeface="+mj-lt"/>
                <a:ea typeface="MS PGothic" pitchFamily="34" charset="-128"/>
              </a:rPr>
              <a:t>1</a:t>
            </a:r>
            <a:endParaRPr lang="en-US" sz="1400" baseline="30000">
              <a:solidFill>
                <a:srgbClr val="4D4D4F"/>
              </a:solidFill>
              <a:latin typeface="+mj-lt"/>
            </a:endParaRPr>
          </a:p>
        </p:txBody>
      </p:sp>
      <p:sp>
        <p:nvSpPr>
          <p:cNvPr id="10" name="Pentagon 11"/>
          <p:cNvSpPr>
            <a:spLocks noChangeArrowheads="1"/>
          </p:cNvSpPr>
          <p:nvPr/>
        </p:nvSpPr>
        <p:spPr bwMode="auto">
          <a:xfrm flipH="1">
            <a:off x="5053015" y="2240369"/>
            <a:ext cx="3457575" cy="359569"/>
          </a:xfrm>
          <a:prstGeom prst="homePlate">
            <a:avLst>
              <a:gd name="adj" fmla="val 44407"/>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a:defRPr/>
            </a:pPr>
            <a:endParaRPr lang="en-GB" sz="1400">
              <a:solidFill>
                <a:srgbClr val="FFFFFF"/>
              </a:solidFill>
              <a:effectLst>
                <a:outerShdw blurRad="38100" dist="38100" dir="2700000" algn="tl">
                  <a:srgbClr val="000000">
                    <a:alpha val="43137"/>
                  </a:srgbClr>
                </a:outerShdw>
              </a:effectLst>
              <a:latin typeface="+mj-lt"/>
              <a:ea typeface="MS PGothic" pitchFamily="34" charset="-128"/>
            </a:endParaRPr>
          </a:p>
        </p:txBody>
      </p:sp>
      <p:sp>
        <p:nvSpPr>
          <p:cNvPr id="11" name="TextBox 12"/>
          <p:cNvSpPr txBox="1">
            <a:spLocks noChangeArrowheads="1"/>
          </p:cNvSpPr>
          <p:nvPr/>
        </p:nvSpPr>
        <p:spPr bwMode="auto">
          <a:xfrm>
            <a:off x="5246688" y="2291248"/>
            <a:ext cx="1933671" cy="307777"/>
          </a:xfrm>
          <a:prstGeom prst="rect">
            <a:avLst/>
          </a:prstGeom>
          <a:noFill/>
          <a:ln w="9525">
            <a:noFill/>
            <a:miter lim="800000"/>
            <a:headEnd/>
            <a:tailEnd/>
          </a:ln>
        </p:spPr>
        <p:txBody>
          <a:bodyPr wrap="none">
            <a:spAutoFit/>
          </a:bodyPr>
          <a:lstStyle/>
          <a:p>
            <a:r>
              <a:rPr lang="en-US" sz="1400">
                <a:solidFill>
                  <a:srgbClr val="4D4D4F"/>
                </a:solidFill>
                <a:latin typeface="+mj-lt"/>
                <a:ea typeface="MS PGothic" pitchFamily="34" charset="-128"/>
              </a:rPr>
              <a:t> 37.2% have HbA</a:t>
            </a:r>
            <a:r>
              <a:rPr lang="en-US" sz="1400" baseline="-25000">
                <a:solidFill>
                  <a:srgbClr val="4D4D4F"/>
                </a:solidFill>
                <a:latin typeface="+mj-lt"/>
                <a:ea typeface="MS PGothic" pitchFamily="34" charset="-128"/>
              </a:rPr>
              <a:t>1c</a:t>
            </a:r>
            <a:r>
              <a:rPr lang="en-US" sz="1400">
                <a:solidFill>
                  <a:srgbClr val="4D4D4F"/>
                </a:solidFill>
                <a:latin typeface="+mj-lt"/>
                <a:ea typeface="MS PGothic" pitchFamily="34" charset="-128"/>
              </a:rPr>
              <a:t> </a:t>
            </a:r>
            <a:r>
              <a:rPr lang="en-US" sz="1400" smtClean="0">
                <a:solidFill>
                  <a:srgbClr val="4D4D4F"/>
                </a:solidFill>
                <a:latin typeface="+mj-lt"/>
                <a:ea typeface="MS PGothic" pitchFamily="34" charset="-128"/>
              </a:rPr>
              <a:t>&gt;8%</a:t>
            </a:r>
            <a:r>
              <a:rPr lang="en-US" sz="1400" baseline="30000" smtClean="0">
                <a:solidFill>
                  <a:srgbClr val="4D4D4F"/>
                </a:solidFill>
                <a:latin typeface="+mj-lt"/>
                <a:ea typeface="MS PGothic" pitchFamily="34" charset="-128"/>
              </a:rPr>
              <a:t>1</a:t>
            </a:r>
            <a:endParaRPr lang="en-US" sz="1400" baseline="30000">
              <a:solidFill>
                <a:srgbClr val="4D4D4F"/>
              </a:solidFill>
              <a:latin typeface="+mj-lt"/>
            </a:endParaRPr>
          </a:p>
        </p:txBody>
      </p:sp>
      <p:sp>
        <p:nvSpPr>
          <p:cNvPr id="12" name="TextBox 20"/>
          <p:cNvSpPr txBox="1">
            <a:spLocks noChangeArrowheads="1"/>
          </p:cNvSpPr>
          <p:nvPr/>
        </p:nvSpPr>
        <p:spPr bwMode="auto">
          <a:xfrm>
            <a:off x="5797029" y="3049990"/>
            <a:ext cx="2325600" cy="253916"/>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oAutofit/>
          </a:bodyPr>
          <a:lstStyle/>
          <a:p>
            <a:pPr>
              <a:defRPr/>
            </a:pPr>
            <a:r>
              <a:rPr lang="en-US" sz="1400">
                <a:solidFill>
                  <a:srgbClr val="4D4D4F"/>
                </a:solidFill>
                <a:latin typeface="+mj-lt"/>
                <a:ea typeface="MS PGothic" pitchFamily="34" charset="-128"/>
                <a:cs typeface="Arial" charset="0"/>
              </a:rPr>
              <a:t>ADA/EASD target </a:t>
            </a:r>
            <a:r>
              <a:rPr lang="en-US" sz="1400" smtClean="0">
                <a:solidFill>
                  <a:srgbClr val="4D4D4F"/>
                </a:solidFill>
                <a:latin typeface="+mj-lt"/>
                <a:ea typeface="MS PGothic" pitchFamily="34" charset="-128"/>
                <a:cs typeface="Arial" charset="0"/>
              </a:rPr>
              <a:t>(&lt;7%)</a:t>
            </a:r>
            <a:r>
              <a:rPr lang="en-US" sz="1400" baseline="30000">
                <a:solidFill>
                  <a:srgbClr val="4D4D4F"/>
                </a:solidFill>
                <a:latin typeface="+mj-lt"/>
                <a:ea typeface="MS PGothic" pitchFamily="34" charset="-128"/>
                <a:cs typeface="Arial" charset="0"/>
              </a:rPr>
              <a:t>3,4</a:t>
            </a:r>
          </a:p>
        </p:txBody>
      </p:sp>
      <p:sp>
        <p:nvSpPr>
          <p:cNvPr id="17" name="TextBox 13"/>
          <p:cNvSpPr txBox="1">
            <a:spLocks noChangeArrowheads="1"/>
          </p:cNvSpPr>
          <p:nvPr/>
        </p:nvSpPr>
        <p:spPr bwMode="auto">
          <a:xfrm>
            <a:off x="3957353" y="1180709"/>
            <a:ext cx="683200" cy="400110"/>
          </a:xfrm>
          <a:prstGeom prst="rect">
            <a:avLst/>
          </a:prstGeom>
          <a:noFill/>
          <a:ln w="9525">
            <a:noFill/>
            <a:miter lim="800000"/>
            <a:headEnd/>
            <a:tailEnd/>
          </a:ln>
        </p:spPr>
        <p:txBody>
          <a:bodyPr wrap="none">
            <a:spAutoFit/>
          </a:bodyPr>
          <a:lstStyle/>
          <a:p>
            <a:pPr algn="ctr">
              <a:defRPr/>
            </a:pPr>
            <a:r>
              <a:rPr lang="en-US" sz="2000">
                <a:solidFill>
                  <a:srgbClr val="FFFFFF"/>
                </a:solidFill>
                <a:latin typeface="Arial"/>
                <a:ea typeface="MS PGothic" pitchFamily="34" charset="-128"/>
              </a:rPr>
              <a:t>10.0</a:t>
            </a:r>
          </a:p>
        </p:txBody>
      </p:sp>
      <p:sp>
        <p:nvSpPr>
          <p:cNvPr id="18" name="TextBox 14"/>
          <p:cNvSpPr txBox="1">
            <a:spLocks noChangeArrowheads="1"/>
          </p:cNvSpPr>
          <p:nvPr/>
        </p:nvSpPr>
        <p:spPr bwMode="auto">
          <a:xfrm>
            <a:off x="3865565" y="1785547"/>
            <a:ext cx="858837" cy="400110"/>
          </a:xfrm>
          <a:prstGeom prst="rect">
            <a:avLst/>
          </a:prstGeom>
          <a:noFill/>
          <a:ln w="9525">
            <a:noFill/>
            <a:miter lim="800000"/>
            <a:headEnd/>
            <a:tailEnd/>
          </a:ln>
        </p:spPr>
        <p:txBody>
          <a:bodyPr>
            <a:spAutoFit/>
          </a:bodyPr>
          <a:lstStyle/>
          <a:p>
            <a:pPr algn="ctr">
              <a:defRPr/>
            </a:pPr>
            <a:r>
              <a:rPr lang="en-US" sz="2000">
                <a:solidFill>
                  <a:srgbClr val="FFFFFF"/>
                </a:solidFill>
                <a:latin typeface="Arial"/>
                <a:ea typeface="MS PGothic" pitchFamily="34" charset="-128"/>
              </a:rPr>
              <a:t>9.0</a:t>
            </a:r>
          </a:p>
        </p:txBody>
      </p:sp>
      <p:sp>
        <p:nvSpPr>
          <p:cNvPr id="19" name="TextBox 15"/>
          <p:cNvSpPr txBox="1">
            <a:spLocks noChangeArrowheads="1"/>
          </p:cNvSpPr>
          <p:nvPr/>
        </p:nvSpPr>
        <p:spPr bwMode="auto">
          <a:xfrm>
            <a:off x="3862390" y="2422532"/>
            <a:ext cx="865187" cy="400110"/>
          </a:xfrm>
          <a:prstGeom prst="rect">
            <a:avLst/>
          </a:prstGeom>
          <a:noFill/>
          <a:ln w="9525">
            <a:noFill/>
            <a:miter lim="800000"/>
            <a:headEnd/>
            <a:tailEnd/>
          </a:ln>
        </p:spPr>
        <p:txBody>
          <a:bodyPr>
            <a:spAutoFit/>
          </a:bodyPr>
          <a:lstStyle/>
          <a:p>
            <a:pPr algn="ctr">
              <a:defRPr/>
            </a:pPr>
            <a:r>
              <a:rPr lang="en-US" sz="2000">
                <a:solidFill>
                  <a:srgbClr val="FFFFFF"/>
                </a:solidFill>
                <a:latin typeface="Arial"/>
                <a:ea typeface="MS PGothic" pitchFamily="34" charset="-128"/>
              </a:rPr>
              <a:t>8.0</a:t>
            </a:r>
          </a:p>
        </p:txBody>
      </p:sp>
      <p:sp>
        <p:nvSpPr>
          <p:cNvPr id="20" name="TextBox 16"/>
          <p:cNvSpPr txBox="1">
            <a:spLocks noChangeArrowheads="1"/>
          </p:cNvSpPr>
          <p:nvPr/>
        </p:nvSpPr>
        <p:spPr bwMode="auto">
          <a:xfrm>
            <a:off x="3884615" y="3015463"/>
            <a:ext cx="820737" cy="400110"/>
          </a:xfrm>
          <a:prstGeom prst="rect">
            <a:avLst/>
          </a:prstGeom>
          <a:noFill/>
          <a:ln w="9525">
            <a:noFill/>
            <a:miter lim="800000"/>
            <a:headEnd/>
            <a:tailEnd/>
          </a:ln>
        </p:spPr>
        <p:txBody>
          <a:bodyPr>
            <a:spAutoFit/>
          </a:bodyPr>
          <a:lstStyle/>
          <a:p>
            <a:pPr algn="ctr">
              <a:defRPr/>
            </a:pPr>
            <a:r>
              <a:rPr lang="en-US" sz="2000">
                <a:solidFill>
                  <a:srgbClr val="FFFFFF"/>
                </a:solidFill>
                <a:latin typeface="Arial"/>
                <a:ea typeface="MS PGothic" pitchFamily="34" charset="-128"/>
              </a:rPr>
              <a:t>7.0</a:t>
            </a:r>
          </a:p>
        </p:txBody>
      </p:sp>
      <p:sp>
        <p:nvSpPr>
          <p:cNvPr id="21" name="TextBox 17"/>
          <p:cNvSpPr txBox="1">
            <a:spLocks noChangeArrowheads="1"/>
          </p:cNvSpPr>
          <p:nvPr/>
        </p:nvSpPr>
        <p:spPr bwMode="auto">
          <a:xfrm>
            <a:off x="3889375" y="3608395"/>
            <a:ext cx="812800" cy="400110"/>
          </a:xfrm>
          <a:prstGeom prst="rect">
            <a:avLst/>
          </a:prstGeom>
          <a:noFill/>
          <a:ln w="9525">
            <a:noFill/>
            <a:miter lim="800000"/>
            <a:headEnd/>
            <a:tailEnd/>
          </a:ln>
        </p:spPr>
        <p:txBody>
          <a:bodyPr>
            <a:spAutoFit/>
          </a:bodyPr>
          <a:lstStyle/>
          <a:p>
            <a:pPr algn="ctr">
              <a:defRPr/>
            </a:pPr>
            <a:r>
              <a:rPr lang="en-US" sz="2000">
                <a:solidFill>
                  <a:srgbClr val="FFFFFF"/>
                </a:solidFill>
                <a:latin typeface="Arial"/>
                <a:ea typeface="MS PGothic" pitchFamily="34" charset="-128"/>
              </a:rPr>
              <a:t>6.0</a:t>
            </a:r>
          </a:p>
        </p:txBody>
      </p:sp>
      <p:sp>
        <p:nvSpPr>
          <p:cNvPr id="22" name="Rectangle 33"/>
          <p:cNvSpPr>
            <a:spLocks noChangeArrowheads="1"/>
          </p:cNvSpPr>
          <p:nvPr/>
        </p:nvSpPr>
        <p:spPr bwMode="auto">
          <a:xfrm>
            <a:off x="3616333" y="4102017"/>
            <a:ext cx="1330325" cy="338554"/>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a:defRPr/>
            </a:pPr>
            <a:r>
              <a:rPr lang="en-US" sz="1600" b="1">
                <a:solidFill>
                  <a:srgbClr val="2F2B20"/>
                </a:solidFill>
                <a:cs typeface="Arial" charset="0"/>
              </a:rPr>
              <a:t>HbA</a:t>
            </a:r>
            <a:r>
              <a:rPr lang="en-US" sz="1600" b="1" baseline="-25000">
                <a:solidFill>
                  <a:srgbClr val="2F2B20"/>
                </a:solidFill>
                <a:cs typeface="Arial" charset="0"/>
              </a:rPr>
              <a:t>1c</a:t>
            </a:r>
            <a:endParaRPr lang="en-GB" sz="1600" b="1" baseline="-25000">
              <a:solidFill>
                <a:srgbClr val="2F2B20"/>
              </a:solidFill>
              <a:cs typeface="Arial" charset="0"/>
            </a:endParaRPr>
          </a:p>
        </p:txBody>
      </p:sp>
    </p:spTree>
    <p:extLst>
      <p:ext uri="{BB962C8B-B14F-4D97-AF65-F5344CB8AC3E}">
        <p14:creationId xmlns:p14="http://schemas.microsoft.com/office/powerpoint/2010/main" val="17422946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NENtnjCt0Wwo4k.uss7M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2avUAP5HnkGysPkg86CLH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don0ls6GoUmnoQf4G0oEg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PLV2hpZje0O6r5WJmDnO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PLV2hpZje0O6r5WJmDnOY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LV2hpZje0O6r5WJmDnOY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KhDj2lRAVEaROHrcYvThc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PLV2hpZje0O6r5WJmDnOY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KhDj2lRAVEaROHrcYvThc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XnbbshKGCUy6q8wNax.C8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PLV2hpZje0O6r5WJmDnO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aWHqF3_UJ0O6y9uTqJTBRA"/>
</p:tagLst>
</file>

<file path=ppt/tags/tag23.xml><?xml version="1.0" encoding="utf-8"?>
<p:tagLst xmlns:a="http://schemas.openxmlformats.org/drawingml/2006/main" xmlns:r="http://schemas.openxmlformats.org/officeDocument/2006/relationships" xmlns:p="http://schemas.openxmlformats.org/presentationml/2006/main">
  <p:tag name="TIMING" val="|0.8|23.2"/>
</p:tagLst>
</file>

<file path=ppt/tags/tag24.xml><?xml version="1.0" encoding="utf-8"?>
<p:tagLst xmlns:a="http://schemas.openxmlformats.org/drawingml/2006/main" xmlns:r="http://schemas.openxmlformats.org/officeDocument/2006/relationships" xmlns:p="http://schemas.openxmlformats.org/presentationml/2006/main">
  <p:tag name="TIMING" val="|1.2|6.6|1"/>
</p:tagLst>
</file>

<file path=ppt/tags/tag25.xml><?xml version="1.0" encoding="utf-8"?>
<p:tagLst xmlns:a="http://schemas.openxmlformats.org/drawingml/2006/main" xmlns:r="http://schemas.openxmlformats.org/officeDocument/2006/relationships" xmlns:p="http://schemas.openxmlformats.org/presentationml/2006/main">
  <p:tag name="NAME" val="Agenda"/>
</p:tagLst>
</file>

<file path=ppt/tags/tag26.xml><?xml version="1.0" encoding="utf-8"?>
<p:tagLst xmlns:a="http://schemas.openxmlformats.org/drawingml/2006/main" xmlns:r="http://schemas.openxmlformats.org/officeDocument/2006/relationships" xmlns:p="http://schemas.openxmlformats.org/presentationml/2006/main">
  <p:tag name="RESIZE" val="Yes"/>
  <p:tag name="THINKCELLSHAPEDONOTDELETE" val="pRAgKYb9wJEqEkdXbSLVCa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 name="THINKCELLSHAPEDONOTDELETE" val="pGTCcb1HRsUeYYbV7r1e3v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4H.AkdiVsE6mMjjmYAI9g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vTmTnHyJ506aN_3OVu2c9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dUTEAOJR3EqsaVKOR1g30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iyx4sluzNkK33vGBFpN6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5VkvKPZbE29ztZ7zLYUJw"/>
</p:tagLst>
</file>

<file path=ppt/theme/theme1.xml><?xml version="1.0" encoding="utf-8"?>
<a:theme xmlns:a="http://schemas.openxmlformats.org/drawingml/2006/main" name="Office Theme">
  <a:themeElements>
    <a:clrScheme name="Custom 53">
      <a:dk1>
        <a:srgbClr val="4D4D4F"/>
      </a:dk1>
      <a:lt1>
        <a:sysClr val="window" lastClr="FFFFFF"/>
      </a:lt1>
      <a:dk2>
        <a:srgbClr val="0060A5"/>
      </a:dk2>
      <a:lt2>
        <a:srgbClr val="D8D9DA"/>
      </a:lt2>
      <a:accent1>
        <a:srgbClr val="267836"/>
      </a:accent1>
      <a:accent2>
        <a:srgbClr val="B4C960"/>
      </a:accent2>
      <a:accent3>
        <a:srgbClr val="9B9C9E"/>
      </a:accent3>
      <a:accent4>
        <a:srgbClr val="79AA38"/>
      </a:accent4>
      <a:accent5>
        <a:srgbClr val="D3761D"/>
      </a:accent5>
      <a:accent6>
        <a:srgbClr val="EEC52B"/>
      </a:accent6>
      <a:hlink>
        <a:srgbClr val="9B9C9E"/>
      </a:hlink>
      <a:folHlink>
        <a:srgbClr val="26783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17F561CB75FD42A38C3119F348E0D7" ma:contentTypeVersion="0" ma:contentTypeDescription="Create a new document." ma:contentTypeScope="" ma:versionID="55e885ba40820d1353ba7fa1276aefb0">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A89E6A5-BDD8-466D-91FE-C530CC0ECFA3}">
  <ds:schemaRefs>
    <ds:schemaRef ds:uri="http://schemas.microsoft.com/sharepoint/v3/contenttype/forms"/>
  </ds:schemaRefs>
</ds:datastoreItem>
</file>

<file path=customXml/itemProps2.xml><?xml version="1.0" encoding="utf-8"?>
<ds:datastoreItem xmlns:ds="http://schemas.openxmlformats.org/officeDocument/2006/customXml" ds:itemID="{6A615994-4FB8-40BD-BBC1-797E85112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2444735-BB75-4A14-8E01-E0C602D9AEAA}">
  <ds:schemaRefs>
    <ds:schemaRef ds:uri="http://purl.org/dc/elements/1.1/"/>
    <ds:schemaRef ds:uri="http://schemas.microsoft.com/office/2006/documentManagement/type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1651</TotalTime>
  <Words>3205</Words>
  <Application>Microsoft Office PowerPoint</Application>
  <PresentationFormat>On-screen Show (16:9)</PresentationFormat>
  <Paragraphs>481</Paragraphs>
  <Slides>35</Slides>
  <Notes>14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Office Theme</vt:lpstr>
      <vt:lpstr>1_Office Theme</vt:lpstr>
      <vt:lpstr>think-cell Slide</vt:lpstr>
      <vt:lpstr>   Diabetes: Focus on New therapies </vt:lpstr>
      <vt:lpstr>Disclaimers</vt:lpstr>
      <vt:lpstr>Outline of the presentation</vt:lpstr>
      <vt:lpstr>Type 2 Diabetes – epidemiology &amp; consequences</vt:lpstr>
      <vt:lpstr>Every 10 seconds... Two people develop diabetes</vt:lpstr>
      <vt:lpstr>Prevalence of Diabetes  </vt:lpstr>
      <vt:lpstr>Diabetes in South Africa </vt:lpstr>
      <vt:lpstr>Every 10 seconds, one person dies from diabetes-related complications1</vt:lpstr>
      <vt:lpstr>The majority of patients in USA with T2D remain far above glycaemic goals</vt:lpstr>
      <vt:lpstr>Development of Anti-diabetics Agents </vt:lpstr>
      <vt:lpstr>PowerPoint Presentation</vt:lpstr>
      <vt:lpstr>Less commonly used/not all registered is SA  </vt:lpstr>
      <vt:lpstr>Current therapy has limitations   Remains unmet needs and requirement for new therapies </vt:lpstr>
      <vt:lpstr>Glucose homeostasis: it’s more than just  β-cell function</vt:lpstr>
      <vt:lpstr>T2D is a dysregulation of glucose homeostasis characterized by persistent hyperglycaemia, impaired β-cell function and insulin resistance</vt:lpstr>
      <vt:lpstr> From the triumvirate to the ominous octet  </vt:lpstr>
      <vt:lpstr>Kidney and Glucose Homeostasis </vt:lpstr>
      <vt:lpstr>Renal glucose filtration and re-absorption</vt:lpstr>
      <vt:lpstr>Transport of glucose against a concentration gradient1,2</vt:lpstr>
      <vt:lpstr>Renal glucose re-absorption in healthy individuals</vt:lpstr>
      <vt:lpstr>Renal glucose re-absorption in patients with hyperglycaemia</vt:lpstr>
      <vt:lpstr>SGLT2 inhibition:  a mechanism for direct glucose removal</vt:lpstr>
      <vt:lpstr>Urinary glucose excretion via SGLT2 inhibition</vt:lpstr>
      <vt:lpstr>SGLT2 inhibition</vt:lpstr>
      <vt:lpstr>New Drugs in Type 2 diabetes</vt:lpstr>
      <vt:lpstr>PowerPoint Presentation</vt:lpstr>
      <vt:lpstr>SGLT2 inhibition lowers glycaemia independently of β-cell function  and insulin resistance1–4</vt:lpstr>
      <vt:lpstr>Summary</vt:lpstr>
      <vt:lpstr>SGLT2 inhibitors: known or in development</vt:lpstr>
      <vt:lpstr>Characteristics of SGLT2 inhibitors in advanced development or launched </vt:lpstr>
      <vt:lpstr>PK/PD characteristics of empagliflozin, dapagliflozin and canagliflozin (1/2) </vt:lpstr>
      <vt:lpstr>Class Benefits vs Risks </vt:lpstr>
      <vt:lpstr>Pharmacotherapy for diabetes in 2025? </vt:lpstr>
      <vt:lpstr>Take home messages </vt:lpstr>
      <vt:lpstr>Acknowledgements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sonyvaio</dc:creator>
  <cp:lastModifiedBy>Naidoo,Dr.,Poobalan  BI-ZA-J</cp:lastModifiedBy>
  <cp:revision>2744</cp:revision>
  <cp:lastPrinted>2014-11-20T08:07:35Z</cp:lastPrinted>
  <dcterms:created xsi:type="dcterms:W3CDTF">2013-02-12T10:17:29Z</dcterms:created>
  <dcterms:modified xsi:type="dcterms:W3CDTF">2014-11-21T06:29:10Z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0x010100A017F561CB75FD42A38C3119F348E0D7</vt:lpwstr>
  </property>
  <property fmtid="{D5CDD505-2E9C-101B-9397-08002B2CF9AE}" pid="3" name="_NewReviewCycle">
    <vt:lpwstr/>
  </property>
</Properties>
</file>