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62" r:id="rId5"/>
    <p:sldId id="264" r:id="rId6"/>
    <p:sldId id="258" r:id="rId7"/>
    <p:sldId id="260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46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AAF7A0-91F9-4CF8-9933-D0DF565295DC}" type="datetimeFigureOut">
              <a:rPr lang="en-ZA" smtClean="0"/>
              <a:t>2015/06/22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9B000B4-F008-4613-806A-6C9F341A52BF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AF7A0-91F9-4CF8-9933-D0DF565295DC}" type="datetimeFigureOut">
              <a:rPr lang="en-ZA" smtClean="0"/>
              <a:t>2015/06/22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000B4-F008-4613-806A-6C9F341A52BF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AF7A0-91F9-4CF8-9933-D0DF565295DC}" type="datetimeFigureOut">
              <a:rPr lang="en-ZA" smtClean="0"/>
              <a:t>2015/06/22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000B4-F008-4613-806A-6C9F341A52BF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AF7A0-91F9-4CF8-9933-D0DF565295DC}" type="datetimeFigureOut">
              <a:rPr lang="en-ZA" smtClean="0"/>
              <a:t>2015/06/22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000B4-F008-4613-806A-6C9F341A52BF}" type="slidenum">
              <a:rPr lang="en-ZA" smtClean="0"/>
              <a:t>‹#›</a:t>
            </a:fld>
            <a:endParaRPr lang="en-Z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AF7A0-91F9-4CF8-9933-D0DF565295DC}" type="datetimeFigureOut">
              <a:rPr lang="en-ZA" smtClean="0"/>
              <a:t>2015/06/22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000B4-F008-4613-806A-6C9F341A52BF}" type="slidenum">
              <a:rPr lang="en-ZA" smtClean="0"/>
              <a:t>‹#›</a:t>
            </a:fld>
            <a:endParaRPr lang="en-Z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AF7A0-91F9-4CF8-9933-D0DF565295DC}" type="datetimeFigureOut">
              <a:rPr lang="en-ZA" smtClean="0"/>
              <a:t>2015/06/22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000B4-F008-4613-806A-6C9F341A52BF}" type="slidenum">
              <a:rPr lang="en-ZA" smtClean="0"/>
              <a:t>‹#›</a:t>
            </a:fld>
            <a:endParaRPr lang="en-Z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AF7A0-91F9-4CF8-9933-D0DF565295DC}" type="datetimeFigureOut">
              <a:rPr lang="en-ZA" smtClean="0"/>
              <a:t>2015/06/22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000B4-F008-4613-806A-6C9F341A52BF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AF7A0-91F9-4CF8-9933-D0DF565295DC}" type="datetimeFigureOut">
              <a:rPr lang="en-ZA" smtClean="0"/>
              <a:t>2015/06/22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000B4-F008-4613-806A-6C9F341A52BF}" type="slidenum">
              <a:rPr lang="en-ZA" smtClean="0"/>
              <a:t>‹#›</a:t>
            </a:fld>
            <a:endParaRPr lang="en-Z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AAF7A0-91F9-4CF8-9933-D0DF565295DC}" type="datetimeFigureOut">
              <a:rPr lang="en-ZA" smtClean="0"/>
              <a:t>2015/06/22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000B4-F008-4613-806A-6C9F341A52BF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AAF7A0-91F9-4CF8-9933-D0DF565295DC}" type="datetimeFigureOut">
              <a:rPr lang="en-ZA" smtClean="0"/>
              <a:t>2015/06/22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B000B4-F008-4613-806A-6C9F341A52BF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AAF7A0-91F9-4CF8-9933-D0DF565295DC}" type="datetimeFigureOut">
              <a:rPr lang="en-ZA" smtClean="0"/>
              <a:t>2015/06/22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9B000B4-F008-4613-806A-6C9F341A52BF}" type="slidenum">
              <a:rPr lang="en-ZA" smtClean="0"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AAF7A0-91F9-4CF8-9933-D0DF565295DC}" type="datetimeFigureOut">
              <a:rPr lang="en-ZA" smtClean="0"/>
              <a:t>2015/06/22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9B000B4-F008-4613-806A-6C9F341A52BF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Consolidated Feedback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3932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ZA" dirty="0" smtClean="0"/>
              <a:t>From IPAP:</a:t>
            </a:r>
          </a:p>
          <a:p>
            <a:pPr lvl="1"/>
            <a:r>
              <a:rPr lang="en-ZA" dirty="0" smtClean="0"/>
              <a:t>High penetration of pharmaceutical imports ± 70%</a:t>
            </a:r>
          </a:p>
          <a:p>
            <a:pPr lvl="1"/>
            <a:r>
              <a:rPr lang="en-ZA" dirty="0" smtClean="0"/>
              <a:t>Pharma is a fifth leading driver of current account trade deficit</a:t>
            </a:r>
          </a:p>
          <a:p>
            <a:pPr lvl="1"/>
            <a:r>
              <a:rPr lang="en-ZA" dirty="0" smtClean="0"/>
              <a:t>The country’s over reliance on pharmaceutical imports poses a threat to the security of supply of medicines e.g. the current stock outs </a:t>
            </a:r>
          </a:p>
          <a:p>
            <a:pPr lvl="1"/>
            <a:r>
              <a:rPr lang="en-ZA" dirty="0" smtClean="0"/>
              <a:t>A report was commissioned by the DTI to investigate </a:t>
            </a:r>
            <a:r>
              <a:rPr lang="en-ZA" dirty="0"/>
              <a:t>the Human Capital Outlook Implications for Skills Development in the Pharmaceutical </a:t>
            </a:r>
            <a:r>
              <a:rPr lang="en-ZA" dirty="0" smtClean="0"/>
              <a:t>Sector</a:t>
            </a:r>
          </a:p>
          <a:p>
            <a:pPr lvl="1"/>
            <a:r>
              <a:rPr lang="en-ZA" dirty="0" smtClean="0"/>
              <a:t>A number of findings were made of which skills shortage was one of them</a:t>
            </a:r>
          </a:p>
          <a:p>
            <a:pPr lvl="1"/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Why are we at this conference?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873685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/>
          </a:bodyPr>
          <a:lstStyle/>
          <a:p>
            <a:r>
              <a:rPr lang="en-ZA" sz="2000" dirty="0" smtClean="0"/>
              <a:t>Overall strategy/mission for Pharma Industry</a:t>
            </a:r>
          </a:p>
          <a:p>
            <a:r>
              <a:rPr lang="en-ZA" sz="2000" dirty="0" smtClean="0"/>
              <a:t>Growth </a:t>
            </a:r>
            <a:r>
              <a:rPr lang="en-ZA" sz="2000" dirty="0"/>
              <a:t>of </a:t>
            </a:r>
            <a:r>
              <a:rPr lang="en-ZA" sz="2000" dirty="0" smtClean="0"/>
              <a:t>industry; Competiveness </a:t>
            </a:r>
            <a:r>
              <a:rPr lang="en-ZA" sz="2000" dirty="0"/>
              <a:t>(quality and financial</a:t>
            </a:r>
            <a:r>
              <a:rPr lang="en-ZA" sz="2000" dirty="0" smtClean="0"/>
              <a:t>).  Operate where you are competitive</a:t>
            </a:r>
          </a:p>
          <a:p>
            <a:r>
              <a:rPr lang="en-ZA" sz="2000" dirty="0" smtClean="0"/>
              <a:t>Strengthen the whole pharma value chain, e.g. increase the  capacity for local manufacture of API’s</a:t>
            </a:r>
          </a:p>
          <a:p>
            <a:r>
              <a:rPr lang="en-ZA" sz="2000" dirty="0" smtClean="0"/>
              <a:t>Innovative and appropriate incentives to strengthen the local production of pharmaceuticals (IPAP 70% )</a:t>
            </a:r>
          </a:p>
          <a:p>
            <a:r>
              <a:rPr lang="en-ZA" sz="2000" dirty="0" smtClean="0"/>
              <a:t>Exploit opportunities in other African countries</a:t>
            </a:r>
          </a:p>
          <a:p>
            <a:r>
              <a:rPr lang="en-ZA" sz="2000" dirty="0" smtClean="0"/>
              <a:t>Engagement on ongoing and structured basis with all stakeholders.  Establish formal platform for continued dialogue</a:t>
            </a:r>
          </a:p>
          <a:p>
            <a:r>
              <a:rPr lang="en-ZA" sz="2000" dirty="0"/>
              <a:t>More </a:t>
            </a:r>
            <a:r>
              <a:rPr lang="en-ZA" sz="2000" dirty="0" err="1"/>
              <a:t>SARChi</a:t>
            </a:r>
            <a:r>
              <a:rPr lang="en-ZA" sz="2000" dirty="0"/>
              <a:t> Chairs in Pharmaceutical Research</a:t>
            </a:r>
          </a:p>
          <a:p>
            <a:pPr lvl="1"/>
            <a:endParaRPr lang="en-ZA" dirty="0" smtClean="0"/>
          </a:p>
          <a:p>
            <a:pPr lvl="1"/>
            <a:endParaRPr lang="en-ZA" dirty="0"/>
          </a:p>
          <a:p>
            <a:pPr lvl="1"/>
            <a:endParaRPr lang="en-ZA" dirty="0" smtClean="0"/>
          </a:p>
          <a:p>
            <a:pPr lvl="1"/>
            <a:endParaRPr lang="en-ZA" dirty="0" smtClean="0"/>
          </a:p>
          <a:p>
            <a:pPr lvl="1"/>
            <a:endParaRPr lang="en-ZA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Collation of the Recommendations of the Working Groups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608538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>
            <a:normAutofit/>
          </a:bodyPr>
          <a:lstStyle/>
          <a:p>
            <a:r>
              <a:rPr lang="en-ZA" sz="2000" dirty="0"/>
              <a:t>Government Policy</a:t>
            </a:r>
          </a:p>
          <a:p>
            <a:pPr lvl="1"/>
            <a:r>
              <a:rPr lang="en-ZA" sz="1800" dirty="0"/>
              <a:t>Government needs to show commitment to support local industry before foreign procurement.</a:t>
            </a:r>
          </a:p>
          <a:p>
            <a:pPr lvl="1"/>
            <a:r>
              <a:rPr lang="en-ZA" sz="1800" dirty="0"/>
              <a:t>Develop PPP between industry and government.</a:t>
            </a:r>
          </a:p>
          <a:p>
            <a:pPr lvl="1"/>
            <a:r>
              <a:rPr lang="en-ZA" sz="1800" dirty="0"/>
              <a:t>Different government departments (</a:t>
            </a:r>
            <a:r>
              <a:rPr lang="en-ZA" sz="1800" dirty="0" err="1"/>
              <a:t>DoH</a:t>
            </a:r>
            <a:r>
              <a:rPr lang="en-ZA" sz="1800" dirty="0"/>
              <a:t>, </a:t>
            </a:r>
            <a:r>
              <a:rPr lang="en-ZA" sz="1800" dirty="0" smtClean="0"/>
              <a:t>DTI, </a:t>
            </a:r>
            <a:r>
              <a:rPr lang="en-ZA" sz="1800" dirty="0"/>
              <a:t>DST) need to align their objectives.</a:t>
            </a:r>
          </a:p>
          <a:p>
            <a:r>
              <a:rPr lang="en-ZA" sz="2000" dirty="0"/>
              <a:t>Government support (commitment, funding, tax, subsidy </a:t>
            </a:r>
            <a:r>
              <a:rPr lang="en-ZA" sz="2000" dirty="0" smtClean="0"/>
              <a:t>etc.), </a:t>
            </a:r>
            <a:r>
              <a:rPr lang="en-ZA" sz="2000" dirty="0"/>
              <a:t>infrastructure, appropriate market/demand, strategic partnerships (local and international, foundations  funding </a:t>
            </a:r>
            <a:r>
              <a:rPr lang="en-ZA" sz="2000" dirty="0" err="1"/>
              <a:t>eg</a:t>
            </a:r>
            <a:r>
              <a:rPr lang="en-ZA" sz="2000" dirty="0"/>
              <a:t> Gates</a:t>
            </a:r>
            <a:r>
              <a:rPr lang="en-ZA" sz="2000" dirty="0" smtClean="0"/>
              <a:t>)</a:t>
            </a:r>
          </a:p>
          <a:p>
            <a:r>
              <a:rPr lang="en-ZA" sz="2000" dirty="0" smtClean="0"/>
              <a:t>Establishment of a Pharma Industry Training Institute (Collaboration or merging with </a:t>
            </a:r>
            <a:r>
              <a:rPr lang="en-ZA" sz="2000" dirty="0"/>
              <a:t>Institute of Regulatory </a:t>
            </a:r>
            <a:r>
              <a:rPr lang="en-ZA" sz="2000" dirty="0" smtClean="0"/>
              <a:t>Science)</a:t>
            </a:r>
          </a:p>
          <a:p>
            <a:r>
              <a:rPr lang="en-ZA" sz="2000" dirty="0" smtClean="0"/>
              <a:t>Strengthen ZAZIBONA to expedite the registrations</a:t>
            </a:r>
            <a:endParaRPr lang="en-ZA" sz="2000" dirty="0"/>
          </a:p>
          <a:p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Collation of the Recommendations of the Working Groups (</a:t>
            </a:r>
            <a:r>
              <a:rPr lang="en-ZA" dirty="0" err="1"/>
              <a:t>Cont</a:t>
            </a:r>
            <a:r>
              <a:rPr lang="en-ZA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46851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755984"/>
          </a:xfrm>
        </p:spPr>
        <p:txBody>
          <a:bodyPr>
            <a:normAutofit fontScale="92500" lnSpcReduction="10000"/>
          </a:bodyPr>
          <a:lstStyle/>
          <a:p>
            <a:r>
              <a:rPr lang="en-ZA" sz="2200" dirty="0" smtClean="0"/>
              <a:t>Break down silo’s by establishing formal collaborations </a:t>
            </a:r>
          </a:p>
          <a:p>
            <a:r>
              <a:rPr lang="en-ZA" sz="2200" dirty="0" smtClean="0"/>
              <a:t>Make use of existing funding and mechanisms that are currently in place (e.g. Pivotal grants from Seta’s, Public Announcement Fund </a:t>
            </a:r>
            <a:r>
              <a:rPr lang="en-ZA" sz="2200" dirty="0" err="1" smtClean="0"/>
              <a:t>etc</a:t>
            </a:r>
            <a:r>
              <a:rPr lang="en-ZA" sz="2200" dirty="0" smtClean="0"/>
              <a:t>)</a:t>
            </a:r>
          </a:p>
          <a:p>
            <a:r>
              <a:rPr lang="en-ZA" sz="2200" dirty="0" smtClean="0"/>
              <a:t>Make use of current courses/training that are offered by various stakeholders e.g. SAAPI</a:t>
            </a:r>
          </a:p>
          <a:p>
            <a:r>
              <a:rPr lang="en-ZA" sz="2200" dirty="0" smtClean="0"/>
              <a:t> Consider best practices from other countries e.g. India that had a successful industrial trajectory</a:t>
            </a:r>
          </a:p>
          <a:p>
            <a:r>
              <a:rPr lang="en-ZA" sz="2200" dirty="0" smtClean="0"/>
              <a:t>Make use of industry experts to lecture at Varsities</a:t>
            </a:r>
          </a:p>
          <a:p>
            <a:r>
              <a:rPr lang="en-ZA" sz="2200" dirty="0" smtClean="0"/>
              <a:t>Train the trainer (academics) by providing exposure to industry</a:t>
            </a:r>
          </a:p>
          <a:p>
            <a:r>
              <a:rPr lang="en-ZA" sz="2200" dirty="0" smtClean="0"/>
              <a:t>Development </a:t>
            </a:r>
            <a:r>
              <a:rPr lang="en-ZA" sz="2200" dirty="0"/>
              <a:t>of Information System for Pharma HR (e.g. </a:t>
            </a:r>
            <a:r>
              <a:rPr lang="en-ZA" sz="2200" dirty="0" smtClean="0"/>
              <a:t>Scientists and other associated skills) – SETA database</a:t>
            </a:r>
            <a:endParaRPr lang="en-ZA" sz="2200" dirty="0"/>
          </a:p>
          <a:p>
            <a:r>
              <a:rPr lang="en-ZA" sz="2200" dirty="0"/>
              <a:t>Invest, without expecting quick returns like in Sasol, </a:t>
            </a:r>
            <a:r>
              <a:rPr lang="en-ZA" sz="2200" dirty="0" err="1" smtClean="0"/>
              <a:t>Mosgas</a:t>
            </a:r>
            <a:r>
              <a:rPr lang="en-ZA" sz="2200" dirty="0" smtClean="0"/>
              <a:t>,   </a:t>
            </a:r>
            <a:r>
              <a:rPr lang="en-ZA" sz="2200" dirty="0" err="1" smtClean="0"/>
              <a:t>Mintek</a:t>
            </a:r>
            <a:r>
              <a:rPr lang="en-ZA" sz="2200" dirty="0" smtClean="0"/>
              <a:t> model etc.</a:t>
            </a:r>
            <a:endParaRPr lang="en-ZA" sz="2200" dirty="0"/>
          </a:p>
          <a:p>
            <a:endParaRPr lang="en-ZA" sz="2400" dirty="0" smtClean="0"/>
          </a:p>
          <a:p>
            <a:endParaRPr lang="en-ZA" sz="2400" dirty="0" smtClean="0"/>
          </a:p>
          <a:p>
            <a:endParaRPr lang="en-ZA" dirty="0" smtClean="0"/>
          </a:p>
          <a:p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Collation of the Recommendations of the Working Groups </a:t>
            </a:r>
            <a:r>
              <a:rPr lang="en-ZA" dirty="0" smtClean="0"/>
              <a:t>(</a:t>
            </a:r>
            <a:r>
              <a:rPr lang="en-ZA" dirty="0" err="1" smtClean="0"/>
              <a:t>Cont</a:t>
            </a:r>
            <a:r>
              <a:rPr lang="en-ZA" dirty="0" smtClean="0"/>
              <a:t>)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013986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85000" lnSpcReduction="20000"/>
          </a:bodyPr>
          <a:lstStyle/>
          <a:p>
            <a:r>
              <a:rPr lang="en-ZA" b="1" dirty="0" smtClean="0"/>
              <a:t>Pharmacists:</a:t>
            </a:r>
          </a:p>
          <a:p>
            <a:pPr lvl="1"/>
            <a:r>
              <a:rPr lang="en-ZA" dirty="0" smtClean="0"/>
              <a:t>Placements of community service pharmacists in academia and regulatory institutions.  </a:t>
            </a:r>
          </a:p>
          <a:p>
            <a:pPr lvl="1"/>
            <a:r>
              <a:rPr lang="en-ZA" dirty="0" smtClean="0"/>
              <a:t>A review of the internship programme</a:t>
            </a:r>
          </a:p>
          <a:p>
            <a:pPr lvl="1"/>
            <a:r>
              <a:rPr lang="en-ZA" dirty="0" smtClean="0"/>
              <a:t>Strengthening the skills capacity at training institutions by allowing dual appointments and/or partnership between industry and academia</a:t>
            </a:r>
          </a:p>
          <a:p>
            <a:pPr lvl="1"/>
            <a:r>
              <a:rPr lang="en-ZA" dirty="0" smtClean="0"/>
              <a:t>Placement of graduates in industry during their undergraduate study in order to get practical exposure </a:t>
            </a:r>
          </a:p>
          <a:p>
            <a:pPr lvl="1"/>
            <a:r>
              <a:rPr lang="en-ZA" dirty="0" smtClean="0"/>
              <a:t>Coordination of the placements of students through an organization such as a SETA </a:t>
            </a:r>
          </a:p>
          <a:p>
            <a:pPr lvl="1"/>
            <a:r>
              <a:rPr lang="en-ZA" dirty="0" smtClean="0"/>
              <a:t>Creation of a wider pool of skills through course offerings offered through the Institute of Regulatory Science e.g. Masters, PhDs or short courses</a:t>
            </a:r>
          </a:p>
          <a:p>
            <a:pPr lvl="1"/>
            <a:r>
              <a:rPr lang="en-ZA" dirty="0" smtClean="0"/>
              <a:t>Offer Professors sabbatical to spent time with industry</a:t>
            </a:r>
          </a:p>
          <a:p>
            <a:pPr lvl="1"/>
            <a:r>
              <a:rPr lang="en-ZA" dirty="0" smtClean="0"/>
              <a:t>Expose community pharmacist interns to manufacturing</a:t>
            </a:r>
          </a:p>
          <a:p>
            <a:pPr lvl="1"/>
            <a:r>
              <a:rPr lang="en-ZA" dirty="0" smtClean="0"/>
              <a:t>Funding for capacity building and resources for universities</a:t>
            </a:r>
          </a:p>
          <a:p>
            <a:endParaRPr lang="en-ZA" dirty="0"/>
          </a:p>
          <a:p>
            <a:pPr lvl="1"/>
            <a:endParaRPr lang="en-Z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Collation of the Recommendations of the Working Groups (</a:t>
            </a:r>
            <a:r>
              <a:rPr lang="en-ZA" dirty="0" err="1"/>
              <a:t>Cont</a:t>
            </a:r>
            <a:r>
              <a:rPr lang="en-ZA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50365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ZA" b="1" dirty="0" smtClean="0"/>
              <a:t>Scientist and associated skills (e.g. production, process, engineers etc.):</a:t>
            </a:r>
          </a:p>
          <a:p>
            <a:pPr lvl="1"/>
            <a:r>
              <a:rPr lang="en-ZA" dirty="0" smtClean="0"/>
              <a:t>Address the lack </a:t>
            </a:r>
            <a:r>
              <a:rPr lang="en-ZA" dirty="0"/>
              <a:t>of information on career paths </a:t>
            </a:r>
            <a:r>
              <a:rPr lang="en-ZA" dirty="0" smtClean="0"/>
              <a:t>in </a:t>
            </a:r>
            <a:r>
              <a:rPr lang="en-ZA" dirty="0"/>
              <a:t>the </a:t>
            </a:r>
            <a:r>
              <a:rPr lang="en-ZA" dirty="0" smtClean="0"/>
              <a:t>pharma industry</a:t>
            </a:r>
            <a:endParaRPr lang="en-ZA" dirty="0"/>
          </a:p>
          <a:p>
            <a:pPr lvl="1"/>
            <a:r>
              <a:rPr lang="en-ZA" dirty="0" smtClean="0"/>
              <a:t>Undergraduate  programmes to include training on quality systems e.g. ISO</a:t>
            </a:r>
            <a:endParaRPr lang="en-ZA" dirty="0"/>
          </a:p>
          <a:p>
            <a:pPr lvl="1"/>
            <a:r>
              <a:rPr lang="en-ZA" dirty="0"/>
              <a:t>Knowledge sharing with other industries</a:t>
            </a:r>
          </a:p>
          <a:p>
            <a:pPr lvl="1"/>
            <a:r>
              <a:rPr lang="en-ZA" dirty="0"/>
              <a:t>Increase skills (also at customs &amp; port health</a:t>
            </a:r>
            <a:r>
              <a:rPr lang="en-ZA" dirty="0" smtClean="0"/>
              <a:t>)</a:t>
            </a:r>
          </a:p>
          <a:p>
            <a:pPr lvl="1"/>
            <a:r>
              <a:rPr lang="en-ZA" dirty="0"/>
              <a:t>Legislation maybe a stumbling block: SA legislation requires pharmacists to oversee the key operations of the pharmaceutical </a:t>
            </a:r>
            <a:r>
              <a:rPr lang="en-ZA" dirty="0" smtClean="0"/>
              <a:t>industry</a:t>
            </a:r>
          </a:p>
          <a:p>
            <a:pPr lvl="1"/>
            <a:r>
              <a:rPr lang="en-ZA" dirty="0" smtClean="0"/>
              <a:t>Universities train generalist, exposure after graduation via work place experience (Funding available)</a:t>
            </a:r>
            <a:endParaRPr lang="en-ZA" dirty="0"/>
          </a:p>
          <a:p>
            <a:pPr lvl="1"/>
            <a:endParaRPr lang="en-ZA" dirty="0"/>
          </a:p>
          <a:p>
            <a:pPr lvl="1"/>
            <a:endParaRPr lang="en-ZA" dirty="0" smtClean="0"/>
          </a:p>
          <a:p>
            <a:pPr lvl="1"/>
            <a:endParaRPr lang="en-ZA" dirty="0"/>
          </a:p>
        </p:txBody>
      </p:sp>
      <p:sp>
        <p:nvSpPr>
          <p:cNvPr id="4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Collation of the Recommendations of the Working Groups (</a:t>
            </a:r>
            <a:r>
              <a:rPr lang="en-ZA" dirty="0" err="1"/>
              <a:t>Cont</a:t>
            </a:r>
            <a:r>
              <a:rPr lang="en-ZA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28525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ZA" smtClean="0"/>
              <a:t>Next steps??</a:t>
            </a:r>
            <a:endParaRPr lang="en-Z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2622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235</TotalTime>
  <Words>629</Words>
  <Application>Microsoft Office PowerPoint</Application>
  <PresentationFormat>On-screen Show (4:3)</PresentationFormat>
  <Paragraphs>59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Consolidated Feedback</vt:lpstr>
      <vt:lpstr>Why are we at this conference?</vt:lpstr>
      <vt:lpstr>Collation of the Recommendations of the Working Groups </vt:lpstr>
      <vt:lpstr>Collation of the Recommendations of the Working Groups (Cont)</vt:lpstr>
      <vt:lpstr>Collation of the Recommendations of the Working Groups (Cont)</vt:lpstr>
      <vt:lpstr>Collation of the Recommendations of the Working Groups (Cont)</vt:lpstr>
      <vt:lpstr>Collation of the Recommendations of the Working Groups (Cont)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Common Thread</dc:title>
  <dc:creator>Madelein Roos</dc:creator>
  <cp:lastModifiedBy>godfrey_keele</cp:lastModifiedBy>
  <cp:revision>21</cp:revision>
  <dcterms:created xsi:type="dcterms:W3CDTF">2015-05-28T08:05:05Z</dcterms:created>
  <dcterms:modified xsi:type="dcterms:W3CDTF">2015-06-22T07:52:36Z</dcterms:modified>
</cp:coreProperties>
</file>