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75" r:id="rId3"/>
    <p:sldId id="276" r:id="rId4"/>
    <p:sldId id="280" r:id="rId5"/>
    <p:sldId id="286" r:id="rId6"/>
    <p:sldId id="278" r:id="rId7"/>
    <p:sldId id="282" r:id="rId8"/>
    <p:sldId id="283" r:id="rId9"/>
    <p:sldId id="288" r:id="rId10"/>
    <p:sldId id="262" r:id="rId11"/>
    <p:sldId id="260" r:id="rId12"/>
    <p:sldId id="265" r:id="rId13"/>
    <p:sldId id="273" r:id="rId14"/>
    <p:sldId id="289" r:id="rId15"/>
    <p:sldId id="284" r:id="rId16"/>
    <p:sldId id="290" r:id="rId17"/>
    <p:sldId id="274" r:id="rId18"/>
    <p:sldId id="287" r:id="rId19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6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324DD-8F80-421C-B566-220418A33299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83C2F-4193-45E3-A938-D5EDF37EB141}">
      <dgm:prSet phldrT="[Text]"/>
      <dgm:spPr>
        <a:solidFill>
          <a:schemeClr val="bg1">
            <a:lumMod val="75000"/>
          </a:schemeClr>
        </a:solidFill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risk</a:t>
          </a:r>
          <a:endParaRPr lang="en-US" baseline="0" dirty="0">
            <a:solidFill>
              <a:schemeClr val="tx1"/>
            </a:solidFill>
          </a:endParaRPr>
        </a:p>
      </dgm:t>
    </dgm:pt>
    <dgm:pt modelId="{5AE2E61A-11BD-41B1-AAB9-E9284799897E}" type="parTrans" cxnId="{3D28A74C-CB62-49BC-A472-D82C7CDC4ED5}">
      <dgm:prSet/>
      <dgm:spPr/>
      <dgm:t>
        <a:bodyPr/>
        <a:lstStyle/>
        <a:p>
          <a:endParaRPr lang="en-US"/>
        </a:p>
      </dgm:t>
    </dgm:pt>
    <dgm:pt modelId="{02ED37E1-7981-4F5C-B2EA-B028C7A5D9FC}" type="sibTrans" cxnId="{3D28A74C-CB62-49BC-A472-D82C7CDC4ED5}">
      <dgm:prSet/>
      <dgm:spPr/>
      <dgm:t>
        <a:bodyPr/>
        <a:lstStyle/>
        <a:p>
          <a:endParaRPr lang="en-US"/>
        </a:p>
      </dgm:t>
    </dgm:pt>
    <dgm:pt modelId="{09D95F5E-034E-4C73-996A-BBFFE9C89A9C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benefit</a:t>
          </a:r>
          <a:endParaRPr lang="en-US" dirty="0">
            <a:solidFill>
              <a:schemeClr val="tx1"/>
            </a:solidFill>
          </a:endParaRPr>
        </a:p>
      </dgm:t>
    </dgm:pt>
    <dgm:pt modelId="{68E352B9-22B1-4337-8BA7-A2AE3D88372A}" type="parTrans" cxnId="{5D3DDD41-3840-4631-B606-6E831E2D8BED}">
      <dgm:prSet/>
      <dgm:spPr/>
      <dgm:t>
        <a:bodyPr/>
        <a:lstStyle/>
        <a:p>
          <a:endParaRPr lang="en-US"/>
        </a:p>
      </dgm:t>
    </dgm:pt>
    <dgm:pt modelId="{C79BD02A-F442-4BCA-8DC6-B81292F13185}" type="sibTrans" cxnId="{5D3DDD41-3840-4631-B606-6E831E2D8BED}">
      <dgm:prSet/>
      <dgm:spPr/>
      <dgm:t>
        <a:bodyPr/>
        <a:lstStyle/>
        <a:p>
          <a:endParaRPr lang="en-US"/>
        </a:p>
      </dgm:t>
    </dgm:pt>
    <dgm:pt modelId="{3DC34E00-7034-44C2-8459-83B1329EEA61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benefit</a:t>
          </a:r>
          <a:endParaRPr lang="en-US" baseline="0" dirty="0">
            <a:solidFill>
              <a:schemeClr val="tx1"/>
            </a:solidFill>
          </a:endParaRPr>
        </a:p>
      </dgm:t>
    </dgm:pt>
    <dgm:pt modelId="{57E094FC-5324-4882-8C6D-B3EE412836E4}" type="parTrans" cxnId="{FE403816-8B85-4339-BF88-4FAE141B4B9B}">
      <dgm:prSet/>
      <dgm:spPr/>
      <dgm:t>
        <a:bodyPr/>
        <a:lstStyle/>
        <a:p>
          <a:endParaRPr lang="en-US"/>
        </a:p>
      </dgm:t>
    </dgm:pt>
    <dgm:pt modelId="{6E6112DB-A613-4591-AAFC-73F3F54A7A50}" type="sibTrans" cxnId="{FE403816-8B85-4339-BF88-4FAE141B4B9B}">
      <dgm:prSet/>
      <dgm:spPr/>
      <dgm:t>
        <a:bodyPr/>
        <a:lstStyle/>
        <a:p>
          <a:endParaRPr lang="en-US"/>
        </a:p>
      </dgm:t>
    </dgm:pt>
    <dgm:pt modelId="{29633047-8589-4075-90B2-561D72919803}">
      <dgm:prSet phldrT="[Text]"/>
      <dgm:spPr>
        <a:solidFill>
          <a:srgbClr val="00B0F0"/>
        </a:solidFill>
        <a:scene3d>
          <a:camera prst="perspectiveHeroicExtremeLeftFacing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benefit</a:t>
          </a:r>
          <a:endParaRPr lang="en-US" dirty="0">
            <a:solidFill>
              <a:schemeClr val="tx1"/>
            </a:solidFill>
          </a:endParaRPr>
        </a:p>
      </dgm:t>
    </dgm:pt>
    <dgm:pt modelId="{CBEC99CB-5034-4DA6-877C-520A4094E368}" type="parTrans" cxnId="{53357F18-67C5-4A69-AE64-B12D02578FD7}">
      <dgm:prSet/>
      <dgm:spPr/>
      <dgm:t>
        <a:bodyPr/>
        <a:lstStyle/>
        <a:p>
          <a:endParaRPr lang="en-US"/>
        </a:p>
      </dgm:t>
    </dgm:pt>
    <dgm:pt modelId="{BDE65518-A5CC-49AA-A597-D77132DBD91F}" type="sibTrans" cxnId="{53357F18-67C5-4A69-AE64-B12D02578FD7}">
      <dgm:prSet/>
      <dgm:spPr/>
      <dgm:t>
        <a:bodyPr/>
        <a:lstStyle/>
        <a:p>
          <a:endParaRPr lang="en-US"/>
        </a:p>
      </dgm:t>
    </dgm:pt>
    <dgm:pt modelId="{CD4BB274-6732-4DB3-8A70-9196DF2C5B1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    risk</a:t>
          </a:r>
          <a:endParaRPr lang="en-US" dirty="0"/>
        </a:p>
      </dgm:t>
    </dgm:pt>
    <dgm:pt modelId="{60A3E075-FE56-47B0-B192-3E3655359780}" type="sibTrans" cxnId="{D4F148E7-EC1A-4116-93FE-76F6B5B05F92}">
      <dgm:prSet/>
      <dgm:spPr/>
      <dgm:t>
        <a:bodyPr/>
        <a:lstStyle/>
        <a:p>
          <a:endParaRPr lang="en-US"/>
        </a:p>
      </dgm:t>
    </dgm:pt>
    <dgm:pt modelId="{10056A0A-7702-43AD-9336-6969C67311E0}" type="parTrans" cxnId="{D4F148E7-EC1A-4116-93FE-76F6B5B05F92}">
      <dgm:prSet/>
      <dgm:spPr/>
      <dgm:t>
        <a:bodyPr/>
        <a:lstStyle/>
        <a:p>
          <a:endParaRPr lang="en-US"/>
        </a:p>
      </dgm:t>
    </dgm:pt>
    <dgm:pt modelId="{311B6967-C49B-40A3-A1AC-395ECAC7E40E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benefit</a:t>
          </a:r>
          <a:endParaRPr lang="en-US" b="1" dirty="0"/>
        </a:p>
      </dgm:t>
    </dgm:pt>
    <dgm:pt modelId="{F2A0C1A3-BDA8-4098-A624-4C562F714BAE}" type="sibTrans" cxnId="{CFBE859D-2258-4535-891C-96FBBBD2EAD7}">
      <dgm:prSet/>
      <dgm:spPr/>
      <dgm:t>
        <a:bodyPr/>
        <a:lstStyle/>
        <a:p>
          <a:endParaRPr lang="en-US"/>
        </a:p>
      </dgm:t>
    </dgm:pt>
    <dgm:pt modelId="{2D789D77-39B1-4F93-8FA4-7EB2C720C0D4}" type="parTrans" cxnId="{CFBE859D-2258-4535-891C-96FBBBD2EAD7}">
      <dgm:prSet/>
      <dgm:spPr/>
      <dgm:t>
        <a:bodyPr/>
        <a:lstStyle/>
        <a:p>
          <a:endParaRPr lang="en-US"/>
        </a:p>
      </dgm:t>
    </dgm:pt>
    <dgm:pt modelId="{4CCAF340-FFD8-494B-891F-7AD498BD0E08}">
      <dgm:prSet phldrT="[Text]"/>
      <dgm:spPr>
        <a:solidFill>
          <a:schemeClr val="bg1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risk</a:t>
          </a:r>
          <a:endParaRPr lang="en-US" dirty="0">
            <a:solidFill>
              <a:schemeClr val="tx1"/>
            </a:solidFill>
          </a:endParaRPr>
        </a:p>
      </dgm:t>
    </dgm:pt>
    <dgm:pt modelId="{9575768F-4FAF-44E8-9ACF-BE6E4BE124DD}" type="sibTrans" cxnId="{9B95A8EF-CA44-4CF0-9286-9067AC4A521C}">
      <dgm:prSet/>
      <dgm:spPr/>
      <dgm:t>
        <a:bodyPr/>
        <a:lstStyle/>
        <a:p>
          <a:endParaRPr lang="en-US"/>
        </a:p>
      </dgm:t>
    </dgm:pt>
    <dgm:pt modelId="{B4747278-12CD-454D-A022-DE4C8E51FC0D}" type="parTrans" cxnId="{9B95A8EF-CA44-4CF0-9286-9067AC4A521C}">
      <dgm:prSet/>
      <dgm:spPr/>
      <dgm:t>
        <a:bodyPr/>
        <a:lstStyle/>
        <a:p>
          <a:endParaRPr lang="en-US"/>
        </a:p>
      </dgm:t>
    </dgm:pt>
    <dgm:pt modelId="{134EB0F9-0ADD-4830-A111-BAABCA44FA51}" type="pres">
      <dgm:prSet presAssocID="{941324DD-8F80-421C-B566-220418A3329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971608-3981-4953-980A-FA047D8C8CA0}" type="pres">
      <dgm:prSet presAssocID="{941324DD-8F80-421C-B566-220418A33299}" presName="dummyMaxCanvas" presStyleCnt="0"/>
      <dgm:spPr/>
    </dgm:pt>
    <dgm:pt modelId="{8D6107B6-18AD-49FA-A42A-730F690562EC}" type="pres">
      <dgm:prSet presAssocID="{941324DD-8F80-421C-B566-220418A33299}" presName="parentComposite" presStyleCnt="0"/>
      <dgm:spPr/>
    </dgm:pt>
    <dgm:pt modelId="{899C05BD-FD5F-45FE-AEF8-9F0C1099E73F}" type="pres">
      <dgm:prSet presAssocID="{941324DD-8F80-421C-B566-220418A33299}" presName="parent1" presStyleLbl="alignAccFollowNode1" presStyleIdx="0" presStyleCnt="4" custLinFactNeighborX="-2000" custLinFactNeighborY="2693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412012B9-19F6-4A9B-A44D-7BD2699FF95A}" type="pres">
      <dgm:prSet presAssocID="{941324DD-8F80-421C-B566-220418A33299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04627AD-3CD8-4C2A-A79A-743BBA628AD0}" type="pres">
      <dgm:prSet presAssocID="{941324DD-8F80-421C-B566-220418A33299}" presName="childrenComposite" presStyleCnt="0"/>
      <dgm:spPr/>
    </dgm:pt>
    <dgm:pt modelId="{ABA74381-8F81-4612-9195-7253D91AC8DF}" type="pres">
      <dgm:prSet presAssocID="{941324DD-8F80-421C-B566-220418A33299}" presName="dummyMaxCanvas_ChildArea" presStyleCnt="0"/>
      <dgm:spPr/>
    </dgm:pt>
    <dgm:pt modelId="{0A7E6E07-6FA4-4866-95FB-2C75CE0110B3}" type="pres">
      <dgm:prSet presAssocID="{941324DD-8F80-421C-B566-220418A33299}" presName="fulcrum" presStyleLbl="alignAccFollowNode1" presStyleIdx="2" presStyleCnt="4" custLinFactNeighborX="-4529" custLinFactNeighborY="-39800"/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F92A64D5-EB7C-48CE-A4D8-E25229E1507D}" type="pres">
      <dgm:prSet presAssocID="{941324DD-8F80-421C-B566-220418A33299}" presName="balance_23" presStyleLbl="alignAccFollowNode1" presStyleIdx="3" presStyleCnt="4" custAng="630086" custScaleX="110672" custScaleY="127224" custLinFactNeighborX="-275" custLinFactNeighborY="-39020">
        <dgm:presLayoutVars>
          <dgm:bulletEnabled val="1"/>
        </dgm:presLayoutVars>
      </dgm:prSet>
      <dgm:spPr>
        <a:solidFill>
          <a:schemeClr val="tx1">
            <a:alpha val="90000"/>
          </a:schemeClr>
        </a:solidFill>
      </dgm:spPr>
      <dgm:t>
        <a:bodyPr/>
        <a:lstStyle/>
        <a:p>
          <a:endParaRPr lang="en-US"/>
        </a:p>
      </dgm:t>
    </dgm:pt>
    <dgm:pt modelId="{58ABEC6A-557F-4046-8562-605F0886A697}" type="pres">
      <dgm:prSet presAssocID="{941324DD-8F80-421C-B566-220418A33299}" presName="right_23_1" presStyleLbl="node1" presStyleIdx="0" presStyleCnt="5" custAng="630086" custLinFactNeighborX="-3221" custLinFactNeighborY="3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8E2C6-27AA-4B0C-B7E8-9DF238C7ED01}" type="pres">
      <dgm:prSet presAssocID="{941324DD-8F80-421C-B566-220418A33299}" presName="right_23_2" presStyleLbl="node1" presStyleIdx="1" presStyleCnt="5" custAng="630086" custLinFactNeighborX="2003" custLinFactNeighborY="12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A4428-826E-45FD-8E89-1F2469BC2CCA}" type="pres">
      <dgm:prSet presAssocID="{941324DD-8F80-421C-B566-220418A33299}" presName="right_23_3" presStyleLbl="node1" presStyleIdx="2" presStyleCnt="5" custAng="630086" custLinFactNeighborX="13512" custLinFactNeighborY="13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25BFC-7C70-4DB1-A7AC-79AC4F3EA71D}" type="pres">
      <dgm:prSet presAssocID="{941324DD-8F80-421C-B566-220418A33299}" presName="left_23_1" presStyleLbl="node1" presStyleIdx="3" presStyleCnt="5" custAng="630086" custScaleX="82766" custScaleY="96684" custLinFactNeighborX="-2185" custLinFactNeighborY="-47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B5A25-90E3-4628-B73D-1209D0D0FD9A}" type="pres">
      <dgm:prSet presAssocID="{941324DD-8F80-421C-B566-220418A33299}" presName="left_23_2" presStyleLbl="node1" presStyleIdx="4" presStyleCnt="5" custAng="21360000" custScaleX="112791" custScaleY="119920" custLinFactY="-100000" custLinFactNeighborX="-11531" custLinFactNeighborY="-105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68695A-897D-432E-9278-679E3E19BD22}" type="presOf" srcId="{09D95F5E-034E-4C73-996A-BBFFE9C89A9C}" destId="{58ABEC6A-557F-4046-8562-605F0886A697}" srcOrd="0" destOrd="0" presId="urn:microsoft.com/office/officeart/2005/8/layout/balance1"/>
    <dgm:cxn modelId="{56F45074-634B-47B6-83BF-C0783CDF04A5}" type="presOf" srcId="{941324DD-8F80-421C-B566-220418A33299}" destId="{134EB0F9-0ADD-4830-A111-BAABCA44FA51}" srcOrd="0" destOrd="0" presId="urn:microsoft.com/office/officeart/2005/8/layout/balance1"/>
    <dgm:cxn modelId="{D9CA1C26-27D9-4E97-96A3-70B910E1930A}" type="presOf" srcId="{311B6967-C49B-40A3-A1AC-395ECAC7E40E}" destId="{412012B9-19F6-4A9B-A44D-7BD2699FF95A}" srcOrd="0" destOrd="0" presId="urn:microsoft.com/office/officeart/2005/8/layout/balance1"/>
    <dgm:cxn modelId="{D39357A7-7EFB-4D59-A93F-0806475D94A7}" type="presOf" srcId="{CD4BB274-6732-4DB3-8A70-9196DF2C5B17}" destId="{899C05BD-FD5F-45FE-AEF8-9F0C1099E73F}" srcOrd="0" destOrd="0" presId="urn:microsoft.com/office/officeart/2005/8/layout/balance1"/>
    <dgm:cxn modelId="{53357F18-67C5-4A69-AE64-B12D02578FD7}" srcId="{311B6967-C49B-40A3-A1AC-395ECAC7E40E}" destId="{29633047-8589-4075-90B2-561D72919803}" srcOrd="2" destOrd="0" parTransId="{CBEC99CB-5034-4DA6-877C-520A4094E368}" sibTransId="{BDE65518-A5CC-49AA-A597-D77132DBD91F}"/>
    <dgm:cxn modelId="{80C6AE4E-3C47-4926-8C5B-2BFFAEF114F8}" type="presOf" srcId="{4CCAF340-FFD8-494B-891F-7AD498BD0E08}" destId="{566B5A25-90E3-4628-B73D-1209D0D0FD9A}" srcOrd="0" destOrd="0" presId="urn:microsoft.com/office/officeart/2005/8/layout/balance1"/>
    <dgm:cxn modelId="{FE403816-8B85-4339-BF88-4FAE141B4B9B}" srcId="{311B6967-C49B-40A3-A1AC-395ECAC7E40E}" destId="{3DC34E00-7034-44C2-8459-83B1329EEA61}" srcOrd="1" destOrd="0" parTransId="{57E094FC-5324-4882-8C6D-B3EE412836E4}" sibTransId="{6E6112DB-A613-4591-AAFC-73F3F54A7A50}"/>
    <dgm:cxn modelId="{CFBE859D-2258-4535-891C-96FBBBD2EAD7}" srcId="{941324DD-8F80-421C-B566-220418A33299}" destId="{311B6967-C49B-40A3-A1AC-395ECAC7E40E}" srcOrd="1" destOrd="0" parTransId="{2D789D77-39B1-4F93-8FA4-7EB2C720C0D4}" sibTransId="{F2A0C1A3-BDA8-4098-A624-4C562F714BAE}"/>
    <dgm:cxn modelId="{5D3DDD41-3840-4631-B606-6E831E2D8BED}" srcId="{311B6967-C49B-40A3-A1AC-395ECAC7E40E}" destId="{09D95F5E-034E-4C73-996A-BBFFE9C89A9C}" srcOrd="0" destOrd="0" parTransId="{68E352B9-22B1-4337-8BA7-A2AE3D88372A}" sibTransId="{C79BD02A-F442-4BCA-8DC6-B81292F13185}"/>
    <dgm:cxn modelId="{9B95A8EF-CA44-4CF0-9286-9067AC4A521C}" srcId="{CD4BB274-6732-4DB3-8A70-9196DF2C5B17}" destId="{4CCAF340-FFD8-494B-891F-7AD498BD0E08}" srcOrd="1" destOrd="0" parTransId="{B4747278-12CD-454D-A022-DE4C8E51FC0D}" sibTransId="{9575768F-4FAF-44E8-9ACF-BE6E4BE124DD}"/>
    <dgm:cxn modelId="{D4F148E7-EC1A-4116-93FE-76F6B5B05F92}" srcId="{941324DD-8F80-421C-B566-220418A33299}" destId="{CD4BB274-6732-4DB3-8A70-9196DF2C5B17}" srcOrd="0" destOrd="0" parTransId="{10056A0A-7702-43AD-9336-6969C67311E0}" sibTransId="{60A3E075-FE56-47B0-B192-3E3655359780}"/>
    <dgm:cxn modelId="{E2C01107-5031-4117-9A1B-AED0B95756FA}" type="presOf" srcId="{3C183C2F-4193-45E3-A938-D5EDF37EB141}" destId="{E9F25BFC-7C70-4DB1-A7AC-79AC4F3EA71D}" srcOrd="0" destOrd="0" presId="urn:microsoft.com/office/officeart/2005/8/layout/balance1"/>
    <dgm:cxn modelId="{38848BFD-D111-4237-83DC-E3AF57551D97}" type="presOf" srcId="{29633047-8589-4075-90B2-561D72919803}" destId="{3FAA4428-826E-45FD-8E89-1F2469BC2CCA}" srcOrd="0" destOrd="0" presId="urn:microsoft.com/office/officeart/2005/8/layout/balance1"/>
    <dgm:cxn modelId="{3D28A74C-CB62-49BC-A472-D82C7CDC4ED5}" srcId="{CD4BB274-6732-4DB3-8A70-9196DF2C5B17}" destId="{3C183C2F-4193-45E3-A938-D5EDF37EB141}" srcOrd="0" destOrd="0" parTransId="{5AE2E61A-11BD-41B1-AAB9-E9284799897E}" sibTransId="{02ED37E1-7981-4F5C-B2EA-B028C7A5D9FC}"/>
    <dgm:cxn modelId="{7A1A53C1-60A7-471D-8DF0-36C6BBDC5E98}" type="presOf" srcId="{3DC34E00-7034-44C2-8459-83B1329EEA61}" destId="{9728E2C6-27AA-4B0C-B7E8-9DF238C7ED01}" srcOrd="0" destOrd="0" presId="urn:microsoft.com/office/officeart/2005/8/layout/balance1"/>
    <dgm:cxn modelId="{A5267285-33C4-405D-A895-0D90AE9881AE}" type="presParOf" srcId="{134EB0F9-0ADD-4830-A111-BAABCA44FA51}" destId="{15971608-3981-4953-980A-FA047D8C8CA0}" srcOrd="0" destOrd="0" presId="urn:microsoft.com/office/officeart/2005/8/layout/balance1"/>
    <dgm:cxn modelId="{EA80CDB4-DA12-45D7-AC0C-49CF756C2D2E}" type="presParOf" srcId="{134EB0F9-0ADD-4830-A111-BAABCA44FA51}" destId="{8D6107B6-18AD-49FA-A42A-730F690562EC}" srcOrd="1" destOrd="0" presId="urn:microsoft.com/office/officeart/2005/8/layout/balance1"/>
    <dgm:cxn modelId="{4D88B0DC-04F2-4DE7-96B5-8621318B029B}" type="presParOf" srcId="{8D6107B6-18AD-49FA-A42A-730F690562EC}" destId="{899C05BD-FD5F-45FE-AEF8-9F0C1099E73F}" srcOrd="0" destOrd="0" presId="urn:microsoft.com/office/officeart/2005/8/layout/balance1"/>
    <dgm:cxn modelId="{7D810453-B2FA-4A75-A4E0-965CAD3DBE55}" type="presParOf" srcId="{8D6107B6-18AD-49FA-A42A-730F690562EC}" destId="{412012B9-19F6-4A9B-A44D-7BD2699FF95A}" srcOrd="1" destOrd="0" presId="urn:microsoft.com/office/officeart/2005/8/layout/balance1"/>
    <dgm:cxn modelId="{0C4B7EC9-B88B-4978-A02B-44F0B22158F8}" type="presParOf" srcId="{134EB0F9-0ADD-4830-A111-BAABCA44FA51}" destId="{E04627AD-3CD8-4C2A-A79A-743BBA628AD0}" srcOrd="2" destOrd="0" presId="urn:microsoft.com/office/officeart/2005/8/layout/balance1"/>
    <dgm:cxn modelId="{4BDB30E9-C619-4C03-9B50-801DC6AA7BCC}" type="presParOf" srcId="{E04627AD-3CD8-4C2A-A79A-743BBA628AD0}" destId="{ABA74381-8F81-4612-9195-7253D91AC8DF}" srcOrd="0" destOrd="0" presId="urn:microsoft.com/office/officeart/2005/8/layout/balance1"/>
    <dgm:cxn modelId="{0739CB76-BCCE-4D43-A139-B66B95605AEE}" type="presParOf" srcId="{E04627AD-3CD8-4C2A-A79A-743BBA628AD0}" destId="{0A7E6E07-6FA4-4866-95FB-2C75CE0110B3}" srcOrd="1" destOrd="0" presId="urn:microsoft.com/office/officeart/2005/8/layout/balance1"/>
    <dgm:cxn modelId="{AC7FBA84-2ADA-4E3A-9830-FA67082CD2CC}" type="presParOf" srcId="{E04627AD-3CD8-4C2A-A79A-743BBA628AD0}" destId="{F92A64D5-EB7C-48CE-A4D8-E25229E1507D}" srcOrd="2" destOrd="0" presId="urn:microsoft.com/office/officeart/2005/8/layout/balance1"/>
    <dgm:cxn modelId="{680D8C57-D80D-429C-B224-0D09BA0F40CA}" type="presParOf" srcId="{E04627AD-3CD8-4C2A-A79A-743BBA628AD0}" destId="{58ABEC6A-557F-4046-8562-605F0886A697}" srcOrd="3" destOrd="0" presId="urn:microsoft.com/office/officeart/2005/8/layout/balance1"/>
    <dgm:cxn modelId="{EC48D5FA-12B3-4AC2-8480-751AD89B54BA}" type="presParOf" srcId="{E04627AD-3CD8-4C2A-A79A-743BBA628AD0}" destId="{9728E2C6-27AA-4B0C-B7E8-9DF238C7ED01}" srcOrd="4" destOrd="0" presId="urn:microsoft.com/office/officeart/2005/8/layout/balance1"/>
    <dgm:cxn modelId="{E058E4DA-26B3-4D2D-87B8-50B8AA4F4444}" type="presParOf" srcId="{E04627AD-3CD8-4C2A-A79A-743BBA628AD0}" destId="{3FAA4428-826E-45FD-8E89-1F2469BC2CCA}" srcOrd="5" destOrd="0" presId="urn:microsoft.com/office/officeart/2005/8/layout/balance1"/>
    <dgm:cxn modelId="{FD41AB92-82C0-468B-B4DA-105C3ADB22F7}" type="presParOf" srcId="{E04627AD-3CD8-4C2A-A79A-743BBA628AD0}" destId="{E9F25BFC-7C70-4DB1-A7AC-79AC4F3EA71D}" srcOrd="6" destOrd="0" presId="urn:microsoft.com/office/officeart/2005/8/layout/balance1"/>
    <dgm:cxn modelId="{303C4990-EFA0-4316-B807-57E729A8D6DD}" type="presParOf" srcId="{E04627AD-3CD8-4C2A-A79A-743BBA628AD0}" destId="{566B5A25-90E3-4628-B73D-1209D0D0FD9A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1324DD-8F80-421C-B566-220418A33299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83C2F-4193-45E3-A938-D5EDF37EB141}">
      <dgm:prSet phldrT="[Text]"/>
      <dgm:spPr>
        <a:solidFill>
          <a:schemeClr val="bg1">
            <a:lumMod val="75000"/>
          </a:schemeClr>
        </a:solidFill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baseline="0" dirty="0" smtClean="0">
              <a:solidFill>
                <a:schemeClr val="tx1"/>
              </a:solidFill>
            </a:rPr>
            <a:t>risk</a:t>
          </a:r>
          <a:endParaRPr lang="en-US" baseline="0" dirty="0">
            <a:solidFill>
              <a:schemeClr val="tx1"/>
            </a:solidFill>
          </a:endParaRPr>
        </a:p>
      </dgm:t>
    </dgm:pt>
    <dgm:pt modelId="{5AE2E61A-11BD-41B1-AAB9-E9284799897E}" type="parTrans" cxnId="{3D28A74C-CB62-49BC-A472-D82C7CDC4ED5}">
      <dgm:prSet/>
      <dgm:spPr/>
      <dgm:t>
        <a:bodyPr/>
        <a:lstStyle/>
        <a:p>
          <a:endParaRPr lang="en-US"/>
        </a:p>
      </dgm:t>
    </dgm:pt>
    <dgm:pt modelId="{02ED37E1-7981-4F5C-B2EA-B028C7A5D9FC}" type="sibTrans" cxnId="{3D28A74C-CB62-49BC-A472-D82C7CDC4ED5}">
      <dgm:prSet/>
      <dgm:spPr/>
      <dgm:t>
        <a:bodyPr/>
        <a:lstStyle/>
        <a:p>
          <a:endParaRPr lang="en-US"/>
        </a:p>
      </dgm:t>
    </dgm:pt>
    <dgm:pt modelId="{09D95F5E-034E-4C73-996A-BBFFE9C89A9C}">
      <dgm:prSet phldrT="[Text]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benefit</a:t>
          </a:r>
          <a:endParaRPr lang="en-US" dirty="0">
            <a:solidFill>
              <a:schemeClr val="tx1"/>
            </a:solidFill>
          </a:endParaRPr>
        </a:p>
      </dgm:t>
    </dgm:pt>
    <dgm:pt modelId="{68E352B9-22B1-4337-8BA7-A2AE3D88372A}" type="parTrans" cxnId="{5D3DDD41-3840-4631-B606-6E831E2D8BED}">
      <dgm:prSet/>
      <dgm:spPr/>
      <dgm:t>
        <a:bodyPr/>
        <a:lstStyle/>
        <a:p>
          <a:endParaRPr lang="en-US"/>
        </a:p>
      </dgm:t>
    </dgm:pt>
    <dgm:pt modelId="{C79BD02A-F442-4BCA-8DC6-B81292F13185}" type="sibTrans" cxnId="{5D3DDD41-3840-4631-B606-6E831E2D8BED}">
      <dgm:prSet/>
      <dgm:spPr/>
      <dgm:t>
        <a:bodyPr/>
        <a:lstStyle/>
        <a:p>
          <a:endParaRPr lang="en-US"/>
        </a:p>
      </dgm:t>
    </dgm:pt>
    <dgm:pt modelId="{CD4BB274-6732-4DB3-8A70-9196DF2C5B1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    risk</a:t>
          </a:r>
          <a:endParaRPr lang="en-US" dirty="0"/>
        </a:p>
      </dgm:t>
    </dgm:pt>
    <dgm:pt modelId="{60A3E075-FE56-47B0-B192-3E3655359780}" type="sibTrans" cxnId="{D4F148E7-EC1A-4116-93FE-76F6B5B05F92}">
      <dgm:prSet/>
      <dgm:spPr/>
      <dgm:t>
        <a:bodyPr/>
        <a:lstStyle/>
        <a:p>
          <a:endParaRPr lang="en-US"/>
        </a:p>
      </dgm:t>
    </dgm:pt>
    <dgm:pt modelId="{10056A0A-7702-43AD-9336-6969C67311E0}" type="parTrans" cxnId="{D4F148E7-EC1A-4116-93FE-76F6B5B05F92}">
      <dgm:prSet/>
      <dgm:spPr/>
      <dgm:t>
        <a:bodyPr/>
        <a:lstStyle/>
        <a:p>
          <a:endParaRPr lang="en-US"/>
        </a:p>
      </dgm:t>
    </dgm:pt>
    <dgm:pt modelId="{311B6967-C49B-40A3-A1AC-395ECAC7E40E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benefit</a:t>
          </a:r>
          <a:endParaRPr lang="en-US" b="1" dirty="0"/>
        </a:p>
      </dgm:t>
    </dgm:pt>
    <dgm:pt modelId="{F2A0C1A3-BDA8-4098-A624-4C562F714BAE}" type="sibTrans" cxnId="{CFBE859D-2258-4535-891C-96FBBBD2EAD7}">
      <dgm:prSet/>
      <dgm:spPr/>
      <dgm:t>
        <a:bodyPr/>
        <a:lstStyle/>
        <a:p>
          <a:endParaRPr lang="en-US"/>
        </a:p>
      </dgm:t>
    </dgm:pt>
    <dgm:pt modelId="{2D789D77-39B1-4F93-8FA4-7EB2C720C0D4}" type="parTrans" cxnId="{CFBE859D-2258-4535-891C-96FBBBD2EAD7}">
      <dgm:prSet/>
      <dgm:spPr/>
      <dgm:t>
        <a:bodyPr/>
        <a:lstStyle/>
        <a:p>
          <a:endParaRPr lang="en-US"/>
        </a:p>
      </dgm:t>
    </dgm:pt>
    <dgm:pt modelId="{134EB0F9-0ADD-4830-A111-BAABCA44FA51}" type="pres">
      <dgm:prSet presAssocID="{941324DD-8F80-421C-B566-220418A3329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971608-3981-4953-980A-FA047D8C8CA0}" type="pres">
      <dgm:prSet presAssocID="{941324DD-8F80-421C-B566-220418A33299}" presName="dummyMaxCanvas" presStyleCnt="0"/>
      <dgm:spPr/>
    </dgm:pt>
    <dgm:pt modelId="{8D6107B6-18AD-49FA-A42A-730F690562EC}" type="pres">
      <dgm:prSet presAssocID="{941324DD-8F80-421C-B566-220418A33299}" presName="parentComposite" presStyleCnt="0"/>
      <dgm:spPr/>
    </dgm:pt>
    <dgm:pt modelId="{899C05BD-FD5F-45FE-AEF8-9F0C1099E73F}" type="pres">
      <dgm:prSet presAssocID="{941324DD-8F80-421C-B566-220418A33299}" presName="parent1" presStyleLbl="alignAccFollowNode1" presStyleIdx="0" presStyleCnt="4" custLinFactNeighborX="-2000" custLinFactNeighborY="2693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412012B9-19F6-4A9B-A44D-7BD2699FF95A}" type="pres">
      <dgm:prSet presAssocID="{941324DD-8F80-421C-B566-220418A33299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04627AD-3CD8-4C2A-A79A-743BBA628AD0}" type="pres">
      <dgm:prSet presAssocID="{941324DD-8F80-421C-B566-220418A33299}" presName="childrenComposite" presStyleCnt="0"/>
      <dgm:spPr/>
    </dgm:pt>
    <dgm:pt modelId="{ABA74381-8F81-4612-9195-7253D91AC8DF}" type="pres">
      <dgm:prSet presAssocID="{941324DD-8F80-421C-B566-220418A33299}" presName="dummyMaxCanvas_ChildArea" presStyleCnt="0"/>
      <dgm:spPr/>
    </dgm:pt>
    <dgm:pt modelId="{0A7E6E07-6FA4-4866-95FB-2C75CE0110B3}" type="pres">
      <dgm:prSet presAssocID="{941324DD-8F80-421C-B566-220418A33299}" presName="fulcrum" presStyleLbl="alignAccFollowNode1" presStyleIdx="2" presStyleCnt="4" custLinFactNeighborX="-4529" custLinFactNeighborY="-39800"/>
      <dgm:spPr>
        <a:solidFill>
          <a:schemeClr val="tx1">
            <a:alpha val="90000"/>
          </a:schemeClr>
        </a:solidFill>
      </dgm:spPr>
    </dgm:pt>
    <dgm:pt modelId="{7150311E-985D-47B4-9FC5-0351B8537B50}" type="pres">
      <dgm:prSet presAssocID="{941324DD-8F80-421C-B566-220418A33299}" presName="balance_11" presStyleLbl="alignAccFollowNode1" presStyleIdx="3" presStyleCnt="4">
        <dgm:presLayoutVars>
          <dgm:bulletEnabled val="1"/>
        </dgm:presLayoutVars>
      </dgm:prSet>
      <dgm:spPr/>
    </dgm:pt>
    <dgm:pt modelId="{7E7C4694-9C4D-4D2E-91B2-9F3C4597CAEE}" type="pres">
      <dgm:prSet presAssocID="{941324DD-8F80-421C-B566-220418A33299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8305B-E1AE-4C43-8C3E-FD79787F65B1}" type="pres">
      <dgm:prSet presAssocID="{941324DD-8F80-421C-B566-220418A33299}" presName="right_11_1" presStyleLbl="node1" presStyleIdx="1" presStyleCnt="2" custLinFactNeighborX="391" custLinFactNeighborY="-2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0E8D38-9CAC-4AE5-AB9B-53D4D832D9F2}" type="presOf" srcId="{311B6967-C49B-40A3-A1AC-395ECAC7E40E}" destId="{412012B9-19F6-4A9B-A44D-7BD2699FF95A}" srcOrd="0" destOrd="0" presId="urn:microsoft.com/office/officeart/2005/8/layout/balance1"/>
    <dgm:cxn modelId="{7558DD0F-1A1D-4B8D-986B-27AB2427C243}" type="presOf" srcId="{941324DD-8F80-421C-B566-220418A33299}" destId="{134EB0F9-0ADD-4830-A111-BAABCA44FA51}" srcOrd="0" destOrd="0" presId="urn:microsoft.com/office/officeart/2005/8/layout/balance1"/>
    <dgm:cxn modelId="{D0B88D56-AC4C-443F-9894-B2F5722346D0}" type="presOf" srcId="{CD4BB274-6732-4DB3-8A70-9196DF2C5B17}" destId="{899C05BD-FD5F-45FE-AEF8-9F0C1099E73F}" srcOrd="0" destOrd="0" presId="urn:microsoft.com/office/officeart/2005/8/layout/balance1"/>
    <dgm:cxn modelId="{3D28A74C-CB62-49BC-A472-D82C7CDC4ED5}" srcId="{CD4BB274-6732-4DB3-8A70-9196DF2C5B17}" destId="{3C183C2F-4193-45E3-A938-D5EDF37EB141}" srcOrd="0" destOrd="0" parTransId="{5AE2E61A-11BD-41B1-AAB9-E9284799897E}" sibTransId="{02ED37E1-7981-4F5C-B2EA-B028C7A5D9FC}"/>
    <dgm:cxn modelId="{1CFB2ED9-03D4-4FA3-966E-BE18475E55B3}" type="presOf" srcId="{3C183C2F-4193-45E3-A938-D5EDF37EB141}" destId="{7E7C4694-9C4D-4D2E-91B2-9F3C4597CAEE}" srcOrd="0" destOrd="0" presId="urn:microsoft.com/office/officeart/2005/8/layout/balance1"/>
    <dgm:cxn modelId="{CFBE859D-2258-4535-891C-96FBBBD2EAD7}" srcId="{941324DD-8F80-421C-B566-220418A33299}" destId="{311B6967-C49B-40A3-A1AC-395ECAC7E40E}" srcOrd="1" destOrd="0" parTransId="{2D789D77-39B1-4F93-8FA4-7EB2C720C0D4}" sibTransId="{F2A0C1A3-BDA8-4098-A624-4C562F714BAE}"/>
    <dgm:cxn modelId="{D4F148E7-EC1A-4116-93FE-76F6B5B05F92}" srcId="{941324DD-8F80-421C-B566-220418A33299}" destId="{CD4BB274-6732-4DB3-8A70-9196DF2C5B17}" srcOrd="0" destOrd="0" parTransId="{10056A0A-7702-43AD-9336-6969C67311E0}" sibTransId="{60A3E075-FE56-47B0-B192-3E3655359780}"/>
    <dgm:cxn modelId="{5D3DDD41-3840-4631-B606-6E831E2D8BED}" srcId="{311B6967-C49B-40A3-A1AC-395ECAC7E40E}" destId="{09D95F5E-034E-4C73-996A-BBFFE9C89A9C}" srcOrd="0" destOrd="0" parTransId="{68E352B9-22B1-4337-8BA7-A2AE3D88372A}" sibTransId="{C79BD02A-F442-4BCA-8DC6-B81292F13185}"/>
    <dgm:cxn modelId="{4C742226-0CFC-4895-AF4F-960E2D575C7A}" type="presOf" srcId="{09D95F5E-034E-4C73-996A-BBFFE9C89A9C}" destId="{CFB8305B-E1AE-4C43-8C3E-FD79787F65B1}" srcOrd="0" destOrd="0" presId="urn:microsoft.com/office/officeart/2005/8/layout/balance1"/>
    <dgm:cxn modelId="{A2100A9F-366C-424A-A675-291FB87CEEE4}" type="presParOf" srcId="{134EB0F9-0ADD-4830-A111-BAABCA44FA51}" destId="{15971608-3981-4953-980A-FA047D8C8CA0}" srcOrd="0" destOrd="0" presId="urn:microsoft.com/office/officeart/2005/8/layout/balance1"/>
    <dgm:cxn modelId="{6FDFF9ED-C1DA-4C3A-8438-CCF225EAF2F7}" type="presParOf" srcId="{134EB0F9-0ADD-4830-A111-BAABCA44FA51}" destId="{8D6107B6-18AD-49FA-A42A-730F690562EC}" srcOrd="1" destOrd="0" presId="urn:microsoft.com/office/officeart/2005/8/layout/balance1"/>
    <dgm:cxn modelId="{074E1965-4AF2-4892-9081-82F8B9B87743}" type="presParOf" srcId="{8D6107B6-18AD-49FA-A42A-730F690562EC}" destId="{899C05BD-FD5F-45FE-AEF8-9F0C1099E73F}" srcOrd="0" destOrd="0" presId="urn:microsoft.com/office/officeart/2005/8/layout/balance1"/>
    <dgm:cxn modelId="{916182D3-5EB2-468F-AEAA-06E0C915E3C0}" type="presParOf" srcId="{8D6107B6-18AD-49FA-A42A-730F690562EC}" destId="{412012B9-19F6-4A9B-A44D-7BD2699FF95A}" srcOrd="1" destOrd="0" presId="urn:microsoft.com/office/officeart/2005/8/layout/balance1"/>
    <dgm:cxn modelId="{A5F4F9F3-B3A6-40E9-A568-ACC775AEF16B}" type="presParOf" srcId="{134EB0F9-0ADD-4830-A111-BAABCA44FA51}" destId="{E04627AD-3CD8-4C2A-A79A-743BBA628AD0}" srcOrd="2" destOrd="0" presId="urn:microsoft.com/office/officeart/2005/8/layout/balance1"/>
    <dgm:cxn modelId="{89185E34-6119-42B5-91D9-BFB7536F1661}" type="presParOf" srcId="{E04627AD-3CD8-4C2A-A79A-743BBA628AD0}" destId="{ABA74381-8F81-4612-9195-7253D91AC8DF}" srcOrd="0" destOrd="0" presId="urn:microsoft.com/office/officeart/2005/8/layout/balance1"/>
    <dgm:cxn modelId="{0E6BFE4B-4C4E-4155-A979-D4330E5506BC}" type="presParOf" srcId="{E04627AD-3CD8-4C2A-A79A-743BBA628AD0}" destId="{0A7E6E07-6FA4-4866-95FB-2C75CE0110B3}" srcOrd="1" destOrd="0" presId="urn:microsoft.com/office/officeart/2005/8/layout/balance1"/>
    <dgm:cxn modelId="{28AA6480-EBEA-48A7-BC45-8462C1374213}" type="presParOf" srcId="{E04627AD-3CD8-4C2A-A79A-743BBA628AD0}" destId="{7150311E-985D-47B4-9FC5-0351B8537B50}" srcOrd="2" destOrd="0" presId="urn:microsoft.com/office/officeart/2005/8/layout/balance1"/>
    <dgm:cxn modelId="{15F3995C-F78B-494F-9AFF-EECED69BAE0C}" type="presParOf" srcId="{E04627AD-3CD8-4C2A-A79A-743BBA628AD0}" destId="{7E7C4694-9C4D-4D2E-91B2-9F3C4597CAEE}" srcOrd="3" destOrd="0" presId="urn:microsoft.com/office/officeart/2005/8/layout/balance1"/>
    <dgm:cxn modelId="{EC1A7F9C-69F0-47D3-976A-33C9DD106799}" type="presParOf" srcId="{E04627AD-3CD8-4C2A-A79A-743BBA628AD0}" destId="{CFB8305B-E1AE-4C43-8C3E-FD79787F65B1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9C05BD-FD5F-45FE-AEF8-9F0C1099E73F}">
      <dsp:nvSpPr>
        <dsp:cNvPr id="0" name=""/>
        <dsp:cNvSpPr/>
      </dsp:nvSpPr>
      <dsp:spPr>
        <a:xfrm>
          <a:off x="1162324" y="16544"/>
          <a:ext cx="1105860" cy="61436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  risk</a:t>
          </a:r>
          <a:endParaRPr lang="en-US" sz="2400" kern="1200" dirty="0"/>
        </a:p>
      </dsp:txBody>
      <dsp:txXfrm>
        <a:off x="1162324" y="16544"/>
        <a:ext cx="1105860" cy="614366"/>
      </dsp:txXfrm>
    </dsp:sp>
    <dsp:sp modelId="{412012B9-19F6-4A9B-A44D-7BD2699FF95A}">
      <dsp:nvSpPr>
        <dsp:cNvPr id="0" name=""/>
        <dsp:cNvSpPr/>
      </dsp:nvSpPr>
      <dsp:spPr>
        <a:xfrm>
          <a:off x="2781795" y="0"/>
          <a:ext cx="1105860" cy="614366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benefit</a:t>
          </a:r>
          <a:endParaRPr lang="en-US" sz="2400" b="1" kern="1200" dirty="0"/>
        </a:p>
      </dsp:txBody>
      <dsp:txXfrm>
        <a:off x="2781795" y="0"/>
        <a:ext cx="1105860" cy="614366"/>
      </dsp:txXfrm>
    </dsp:sp>
    <dsp:sp modelId="{0A7E6E07-6FA4-4866-95FB-2C75CE0110B3}">
      <dsp:nvSpPr>
        <dsp:cNvPr id="0" name=""/>
        <dsp:cNvSpPr/>
      </dsp:nvSpPr>
      <dsp:spPr>
        <a:xfrm>
          <a:off x="2284792" y="2427670"/>
          <a:ext cx="460775" cy="460775"/>
        </a:xfrm>
        <a:prstGeom prst="triangle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A64D5-EB7C-48CE-A4D8-E25229E1507D}">
      <dsp:nvSpPr>
        <dsp:cNvPr id="0" name=""/>
        <dsp:cNvSpPr/>
      </dsp:nvSpPr>
      <dsp:spPr>
        <a:xfrm rot="870086">
          <a:off x="832536" y="2232256"/>
          <a:ext cx="3390130" cy="254996"/>
        </a:xfrm>
        <a:prstGeom prst="rect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BEC6A-557F-4046-8562-605F0886A697}">
      <dsp:nvSpPr>
        <dsp:cNvPr id="0" name=""/>
        <dsp:cNvSpPr/>
      </dsp:nvSpPr>
      <dsp:spPr>
        <a:xfrm rot="870086">
          <a:off x="2777131" y="1949229"/>
          <a:ext cx="1103406" cy="51407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benefit</a:t>
          </a:r>
          <a:endParaRPr lang="en-US" sz="2100" kern="1200" dirty="0">
            <a:solidFill>
              <a:schemeClr val="tx1"/>
            </a:solidFill>
          </a:endParaRPr>
        </a:p>
      </dsp:txBody>
      <dsp:txXfrm rot="870086">
        <a:off x="2777131" y="1949229"/>
        <a:ext cx="1103406" cy="514074"/>
      </dsp:txXfrm>
    </dsp:sp>
    <dsp:sp modelId="{9728E2C6-27AA-4B0C-B7E8-9DF238C7ED01}">
      <dsp:nvSpPr>
        <dsp:cNvPr id="0" name=""/>
        <dsp:cNvSpPr/>
      </dsp:nvSpPr>
      <dsp:spPr>
        <a:xfrm rot="870086">
          <a:off x="2876440" y="1452701"/>
          <a:ext cx="1103406" cy="51407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>
              <a:solidFill>
                <a:schemeClr val="tx1"/>
              </a:solidFill>
            </a:rPr>
            <a:t>benefit</a:t>
          </a:r>
          <a:endParaRPr lang="en-US" sz="2100" kern="1200" baseline="0" dirty="0">
            <a:solidFill>
              <a:schemeClr val="tx1"/>
            </a:solidFill>
          </a:endParaRPr>
        </a:p>
      </dsp:txBody>
      <dsp:txXfrm rot="870086">
        <a:off x="2876440" y="1452701"/>
        <a:ext cx="1103406" cy="514074"/>
      </dsp:txXfrm>
    </dsp:sp>
    <dsp:sp modelId="{3FAA4428-826E-45FD-8E89-1F2469BC2CCA}">
      <dsp:nvSpPr>
        <dsp:cNvPr id="0" name=""/>
        <dsp:cNvSpPr/>
      </dsp:nvSpPr>
      <dsp:spPr>
        <a:xfrm rot="870086">
          <a:off x="3047183" y="915780"/>
          <a:ext cx="1103406" cy="51407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LeftFacing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benefit</a:t>
          </a:r>
          <a:endParaRPr lang="en-US" sz="2100" kern="1200" dirty="0">
            <a:solidFill>
              <a:schemeClr val="tx1"/>
            </a:solidFill>
          </a:endParaRPr>
        </a:p>
      </dsp:txBody>
      <dsp:txXfrm rot="870086">
        <a:off x="3047183" y="915780"/>
        <a:ext cx="1103406" cy="514074"/>
      </dsp:txXfrm>
    </dsp:sp>
    <dsp:sp modelId="{E9F25BFC-7C70-4DB1-A7AC-79AC4F3EA71D}">
      <dsp:nvSpPr>
        <dsp:cNvPr id="0" name=""/>
        <dsp:cNvSpPr/>
      </dsp:nvSpPr>
      <dsp:spPr>
        <a:xfrm rot="870086">
          <a:off x="1304883" y="1540836"/>
          <a:ext cx="907462" cy="508171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>
              <a:solidFill>
                <a:schemeClr val="tx1"/>
              </a:solidFill>
            </a:rPr>
            <a:t>risk</a:t>
          </a:r>
          <a:endParaRPr lang="en-US" sz="2100" kern="1200" baseline="0" dirty="0">
            <a:solidFill>
              <a:schemeClr val="tx1"/>
            </a:solidFill>
          </a:endParaRPr>
        </a:p>
      </dsp:txBody>
      <dsp:txXfrm rot="870086">
        <a:off x="1304883" y="1540836"/>
        <a:ext cx="907462" cy="508171"/>
      </dsp:txXfrm>
    </dsp:sp>
    <dsp:sp modelId="{566B5A25-90E3-4628-B73D-1209D0D0FD9A}">
      <dsp:nvSpPr>
        <dsp:cNvPr id="0" name=""/>
        <dsp:cNvSpPr/>
      </dsp:nvSpPr>
      <dsp:spPr>
        <a:xfrm>
          <a:off x="1071533" y="0"/>
          <a:ext cx="1241581" cy="622186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risk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071533" y="0"/>
        <a:ext cx="1241581" cy="6221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9C05BD-FD5F-45FE-AEF8-9F0C1099E73F}">
      <dsp:nvSpPr>
        <dsp:cNvPr id="0" name=""/>
        <dsp:cNvSpPr/>
      </dsp:nvSpPr>
      <dsp:spPr>
        <a:xfrm>
          <a:off x="1162324" y="16544"/>
          <a:ext cx="1105860" cy="61436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   risk</a:t>
          </a:r>
          <a:endParaRPr lang="en-US" sz="2400" kern="1200" dirty="0"/>
        </a:p>
      </dsp:txBody>
      <dsp:txXfrm>
        <a:off x="1162324" y="16544"/>
        <a:ext cx="1105860" cy="614366"/>
      </dsp:txXfrm>
    </dsp:sp>
    <dsp:sp modelId="{412012B9-19F6-4A9B-A44D-7BD2699FF95A}">
      <dsp:nvSpPr>
        <dsp:cNvPr id="0" name=""/>
        <dsp:cNvSpPr/>
      </dsp:nvSpPr>
      <dsp:spPr>
        <a:xfrm>
          <a:off x="2781795" y="0"/>
          <a:ext cx="1105860" cy="614366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benefit</a:t>
          </a:r>
          <a:endParaRPr lang="en-US" sz="2400" b="1" kern="1200" dirty="0"/>
        </a:p>
      </dsp:txBody>
      <dsp:txXfrm>
        <a:off x="2781795" y="0"/>
        <a:ext cx="1105860" cy="614366"/>
      </dsp:txXfrm>
    </dsp:sp>
    <dsp:sp modelId="{0A7E6E07-6FA4-4866-95FB-2C75CE0110B3}">
      <dsp:nvSpPr>
        <dsp:cNvPr id="0" name=""/>
        <dsp:cNvSpPr/>
      </dsp:nvSpPr>
      <dsp:spPr>
        <a:xfrm>
          <a:off x="2284792" y="2427670"/>
          <a:ext cx="460775" cy="460775"/>
        </a:xfrm>
        <a:prstGeom prst="triangle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0311E-985D-47B4-9FC5-0351B8537B50}">
      <dsp:nvSpPr>
        <dsp:cNvPr id="0" name=""/>
        <dsp:cNvSpPr/>
      </dsp:nvSpPr>
      <dsp:spPr>
        <a:xfrm>
          <a:off x="1153723" y="2418147"/>
          <a:ext cx="2764650" cy="186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C4694-9C4D-4D2E-91B2-9F3C4597CAEE}">
      <dsp:nvSpPr>
        <dsp:cNvPr id="0" name=""/>
        <dsp:cNvSpPr/>
      </dsp:nvSpPr>
      <dsp:spPr>
        <a:xfrm>
          <a:off x="1184442" y="749527"/>
          <a:ext cx="1105860" cy="1646503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chemeClr val="tx1"/>
              </a:solidFill>
            </a:rPr>
            <a:t>risk</a:t>
          </a:r>
          <a:endParaRPr lang="en-US" sz="2200" kern="1200" baseline="0" dirty="0">
            <a:solidFill>
              <a:schemeClr val="tx1"/>
            </a:solidFill>
          </a:endParaRPr>
        </a:p>
      </dsp:txBody>
      <dsp:txXfrm>
        <a:off x="1184442" y="749527"/>
        <a:ext cx="1105860" cy="1646503"/>
      </dsp:txXfrm>
    </dsp:sp>
    <dsp:sp modelId="{CFB8305B-E1AE-4C43-8C3E-FD79787F65B1}">
      <dsp:nvSpPr>
        <dsp:cNvPr id="0" name=""/>
        <dsp:cNvSpPr/>
      </dsp:nvSpPr>
      <dsp:spPr>
        <a:xfrm>
          <a:off x="2786119" y="714374"/>
          <a:ext cx="1105860" cy="1646503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benefit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786119" y="714374"/>
        <a:ext cx="1105860" cy="1646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689E9-DF13-4799-90A0-3F6345B7B428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7ECD3-E362-45C0-89C3-8F5607FB1BA3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 Dheda Jun 2006 Botswana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B3952-6283-4176-A50F-AF34A4757AC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7ECD3-E362-45C0-89C3-8F5607FB1BA3}" type="slidenum">
              <a:rPr lang="en-ZA" smtClean="0"/>
              <a:pPr/>
              <a:t>9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F7CBE-E65A-40AE-B5B1-40C92A3EA866}" type="datetimeFigureOut">
              <a:rPr lang="en-US" smtClean="0"/>
              <a:pPr/>
              <a:t>9/11/2014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96BA-8E30-41DE-9FEB-7482BB78050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6" descr="PPT template - 04-03-2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850" y="1857364"/>
            <a:ext cx="8572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sz="3200" dirty="0">
              <a:solidFill>
                <a:srgbClr val="F6882E"/>
              </a:solidFill>
              <a:latin typeface="+mn-lt"/>
              <a:ea typeface="+mn-e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2376264"/>
          </a:xfrm>
        </p:spPr>
        <p:txBody>
          <a:bodyPr>
            <a:noAutofit/>
          </a:bodyPr>
          <a:lstStyle/>
          <a:p>
            <a:r>
              <a:rPr lang="en-ZA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DEAR HEALTHCARE PROFESSIONAL LETTERS </a:t>
            </a:r>
            <a: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2800" b="1" dirty="0" smtClean="0"/>
              <a:t> </a:t>
            </a:r>
            <a:r>
              <a:rPr lang="en-ZA" sz="2800" b="1" i="1" dirty="0" smtClean="0">
                <a:latin typeface="+mn-lt"/>
              </a:rPr>
              <a:t>BYTES CONFERENCE CENTRE MIDRAND</a:t>
            </a:r>
            <a:br>
              <a:rPr lang="en-ZA" sz="2800" b="1" i="1" dirty="0" smtClean="0">
                <a:latin typeface="+mn-lt"/>
              </a:rPr>
            </a:br>
            <a:r>
              <a:rPr lang="en-ZA" sz="2800" b="1" i="1" dirty="0" err="1" smtClean="0">
                <a:latin typeface="+mn-lt"/>
              </a:rPr>
              <a:t>Mukesh</a:t>
            </a:r>
            <a:r>
              <a:rPr lang="en-ZA" sz="2800" b="1" i="1" dirty="0" smtClean="0">
                <a:latin typeface="+mn-lt"/>
              </a:rPr>
              <a:t> Dheda</a:t>
            </a:r>
            <a:br>
              <a:rPr lang="en-ZA" sz="2800" b="1" i="1" dirty="0" smtClean="0">
                <a:latin typeface="+mn-lt"/>
              </a:rPr>
            </a:br>
            <a:r>
              <a:rPr lang="en-ZA" sz="2800" b="1" i="1" dirty="0" smtClean="0">
                <a:latin typeface="+mn-lt"/>
              </a:rPr>
              <a:t>12 Sept 2014</a:t>
            </a:r>
            <a:br>
              <a:rPr lang="en-ZA" sz="2800" b="1" i="1" dirty="0" smtClean="0">
                <a:latin typeface="+mn-lt"/>
              </a:rPr>
            </a:br>
            <a:r>
              <a:rPr lang="en-ZA" sz="2800" b="1" i="1" dirty="0" smtClean="0">
                <a:latin typeface="+mn-lt"/>
              </a:rPr>
              <a:t>SAPRAA</a:t>
            </a:r>
            <a:br>
              <a:rPr lang="en-ZA" sz="2800" b="1" i="1" dirty="0" smtClean="0">
                <a:latin typeface="+mn-lt"/>
              </a:rPr>
            </a:br>
            <a:endParaRPr lang="en-ZA" sz="2800" b="1" i="1" dirty="0">
              <a:latin typeface="+mn-lt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40760" cy="1008112"/>
          </a:xfrm>
        </p:spPr>
        <p:txBody>
          <a:bodyPr>
            <a:noAutofit/>
          </a:bodyPr>
          <a:lstStyle/>
          <a:p>
            <a:r>
              <a:rPr lang="en-ZA" sz="24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/>
            </a:r>
            <a:br>
              <a:rPr lang="en-ZA" sz="2400" b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</a:br>
            <a:endParaRPr lang="en-ZA" sz="2400" b="1" dirty="0">
              <a:ln w="17780" cmpd="sng">
                <a:solidFill>
                  <a:schemeClr val="tx2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7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Few points on the content of a DHCPL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The DHCPL should include a statement that:</a:t>
            </a:r>
          </a:p>
          <a:p>
            <a:pPr algn="ctr">
              <a:buNone/>
            </a:pPr>
            <a:r>
              <a:rPr lang="en-ZA" dirty="0" smtClean="0"/>
              <a:t> </a:t>
            </a:r>
            <a:r>
              <a:rPr lang="en-ZA" i="1" dirty="0" smtClean="0"/>
              <a:t>the PI is in the process of being reviewed </a:t>
            </a:r>
          </a:p>
          <a:p>
            <a:pPr algn="ctr">
              <a:buNone/>
            </a:pPr>
            <a:r>
              <a:rPr lang="en-ZA" i="1" dirty="0" smtClean="0"/>
              <a:t>to reflect the relevant </a:t>
            </a:r>
            <a:r>
              <a:rPr lang="en-ZA" i="1" dirty="0" smtClean="0"/>
              <a:t>information </a:t>
            </a:r>
            <a:endParaRPr lang="en-ZA" dirty="0" smtClean="0"/>
          </a:p>
          <a:p>
            <a:r>
              <a:rPr lang="en-ZA" dirty="0" smtClean="0"/>
              <a:t>If </a:t>
            </a:r>
            <a:r>
              <a:rPr lang="en-ZA" dirty="0" smtClean="0"/>
              <a:t>the new information is an amendment to the PI, the applicant must  also include the proposed PI and PIL, in which the changes are indicated.</a:t>
            </a:r>
          </a:p>
          <a:p>
            <a:r>
              <a:rPr lang="en-ZA" dirty="0" smtClean="0"/>
              <a:t>Content </a:t>
            </a:r>
            <a:r>
              <a:rPr lang="en-ZA" dirty="0" smtClean="0"/>
              <a:t>must be reviewed and approved prior to distribution.  If not, the MCC will initiate a process whereby corrective action will be required by the applicant</a:t>
            </a:r>
            <a:r>
              <a:rPr lang="en-ZA" dirty="0" smtClean="0"/>
              <a:t>.</a:t>
            </a:r>
          </a:p>
          <a:p>
            <a:pPr>
              <a:buNone/>
            </a:pPr>
            <a:endParaRPr lang="en-ZA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ZA" b="1" dirty="0" smtClean="0"/>
              <a:t>The </a:t>
            </a:r>
            <a:r>
              <a:rPr lang="en-ZA" b="1" dirty="0" smtClean="0"/>
              <a:t>DHCP letter for important safety information shall not contain any material that can be viewed as promotional in nature (all </a:t>
            </a:r>
            <a:r>
              <a:rPr lang="en-ZA" b="1" dirty="0" err="1" smtClean="0"/>
              <a:t>reg</a:t>
            </a:r>
            <a:r>
              <a:rPr lang="en-ZA" b="1" dirty="0" smtClean="0"/>
              <a:t> auth</a:t>
            </a:r>
            <a:r>
              <a:rPr lang="en-ZA" b="1" dirty="0" smtClean="0"/>
              <a:t>).</a:t>
            </a:r>
          </a:p>
          <a:p>
            <a:pPr marL="342900" lvl="1" indent="-342900">
              <a:buNone/>
            </a:pPr>
            <a:endParaRPr lang="en-US" b="1" dirty="0" smtClean="0"/>
          </a:p>
          <a:p>
            <a:r>
              <a:rPr lang="en-ZA" dirty="0" smtClean="0"/>
              <a:t>The DHCPL should include </a:t>
            </a:r>
            <a:r>
              <a:rPr lang="en-ZA" dirty="0" smtClean="0"/>
              <a:t> a call </a:t>
            </a:r>
            <a:r>
              <a:rPr lang="en-ZA" dirty="0" smtClean="0"/>
              <a:t>for reporting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PRESENTATION</a:t>
            </a:r>
            <a:br>
              <a:rPr lang="en-ZA" b="1" dirty="0" smtClean="0"/>
            </a:br>
            <a:r>
              <a:rPr lang="en-ZA" sz="4000" b="1" dirty="0" smtClean="0"/>
              <a:t>SIZE AND FONT OF DHCPL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ZA" sz="3000" dirty="0" smtClean="0"/>
              <a:t>The DHCPL should be: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ZA" sz="3000" dirty="0" smtClean="0"/>
              <a:t>Ideally    1 page</a:t>
            </a:r>
            <a:endParaRPr lang="en-ZA" sz="3000" strike="dblStrike" dirty="0" smtClean="0"/>
          </a:p>
          <a:p>
            <a:pPr marL="514350" lvl="1" indent="-514350">
              <a:buFont typeface="+mj-lt"/>
              <a:buAutoNum type="arabicPeriod"/>
            </a:pPr>
            <a:r>
              <a:rPr lang="en-ZA" sz="3000" dirty="0" smtClean="0"/>
              <a:t>Not      &gt; 2 pages (all </a:t>
            </a:r>
            <a:r>
              <a:rPr lang="en-ZA" sz="3000" dirty="0" err="1" smtClean="0"/>
              <a:t>reg</a:t>
            </a:r>
            <a:r>
              <a:rPr lang="en-ZA" sz="3000" dirty="0" smtClean="0"/>
              <a:t> auth).</a:t>
            </a:r>
          </a:p>
          <a:p>
            <a:pPr marL="514350" lvl="1" indent="-514350" algn="ctr">
              <a:buNone/>
            </a:pPr>
            <a:r>
              <a:rPr lang="en-ZA" sz="3000" b="1" dirty="0" smtClean="0"/>
              <a:t>IMPORTANT</a:t>
            </a:r>
          </a:p>
          <a:p>
            <a:pPr marL="514350" lvl="1" indent="-514350" algn="ctr">
              <a:buNone/>
            </a:pPr>
            <a:r>
              <a:rPr lang="en-ZA" sz="3000" b="1" dirty="0" smtClean="0"/>
              <a:t> MEDICINE SAFETY INFORMATION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ZA" sz="3000" dirty="0" smtClean="0"/>
              <a:t>Must be on the letter and envelope.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ZA" sz="3000" dirty="0" smtClean="0"/>
              <a:t>Must be bold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ZA" sz="3000" dirty="0" smtClean="0"/>
              <a:t>Font size must be Arial/Times New </a:t>
            </a:r>
            <a:r>
              <a:rPr lang="en-ZA" sz="3000" dirty="0" smtClean="0"/>
              <a:t>Roman.</a:t>
            </a:r>
            <a:endParaRPr lang="en-ZA" sz="3000" dirty="0" smtClean="0"/>
          </a:p>
          <a:p>
            <a:pPr marL="514350" lvl="1" indent="-514350">
              <a:buFont typeface="+mj-lt"/>
              <a:buAutoNum type="arabicPeriod"/>
            </a:pPr>
            <a:r>
              <a:rPr lang="en-ZA" sz="3000" dirty="0" smtClean="0"/>
              <a:t>Size 14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ZA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857752" y="300037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Target audiences and distribution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323528" y="1340767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Wingdings" pitchFamily="2" charset="2"/>
              <a:buChar char="v"/>
            </a:pPr>
            <a:r>
              <a:rPr lang="en-ZA" sz="2400" dirty="0" smtClean="0"/>
              <a:t> 	The </a:t>
            </a:r>
            <a:r>
              <a:rPr lang="en-ZA" sz="2400" dirty="0" smtClean="0"/>
              <a:t>overriding principle should be to ensure that the right message is delivered to the right persons at the right time</a:t>
            </a:r>
            <a:r>
              <a:rPr lang="en-ZA" sz="2000" dirty="0" smtClean="0"/>
              <a:t>.</a:t>
            </a:r>
            <a:r>
              <a:rPr lang="en-ZA" sz="2400" dirty="0" smtClean="0"/>
              <a:t> </a:t>
            </a:r>
          </a:p>
          <a:p>
            <a:pPr marL="0" lvl="1">
              <a:buFont typeface="Wingdings" pitchFamily="2" charset="2"/>
              <a:buChar char="v"/>
            </a:pPr>
            <a:endParaRPr lang="en-ZA" sz="2400" dirty="0" smtClean="0"/>
          </a:p>
          <a:p>
            <a:pPr marL="0" lvl="1">
              <a:buFont typeface="Wingdings" pitchFamily="2" charset="2"/>
              <a:buChar char="v"/>
            </a:pPr>
            <a:r>
              <a:rPr lang="en-ZA" sz="2400" dirty="0" smtClean="0"/>
              <a:t> </a:t>
            </a:r>
            <a:r>
              <a:rPr lang="en-ZA" sz="2400" dirty="0" smtClean="0"/>
              <a:t>	Include </a:t>
            </a:r>
            <a:r>
              <a:rPr lang="en-ZA" sz="2400" dirty="0" smtClean="0"/>
              <a:t>all HCPs who are likely to prescribe, dispense or administer the drug and may include others who need to know the </a:t>
            </a:r>
            <a:r>
              <a:rPr lang="en-ZA" sz="2400" dirty="0" smtClean="0"/>
              <a:t>information.  </a:t>
            </a:r>
          </a:p>
          <a:p>
            <a:pPr marL="0" lvl="1"/>
            <a:r>
              <a:rPr lang="en-ZA" sz="2400" dirty="0" smtClean="0"/>
              <a:t>    </a:t>
            </a:r>
          </a:p>
          <a:p>
            <a:pPr marL="0" lvl="1">
              <a:buFont typeface="Wingdings" pitchFamily="2" charset="2"/>
              <a:buChar char="v"/>
            </a:pPr>
            <a:r>
              <a:rPr lang="en-ZA" sz="2400" dirty="0" smtClean="0"/>
              <a:t>       </a:t>
            </a:r>
            <a:r>
              <a:rPr lang="en-ZA" sz="2400" dirty="0" smtClean="0"/>
              <a:t>The </a:t>
            </a:r>
            <a:r>
              <a:rPr lang="en-ZA" sz="2400" dirty="0" smtClean="0"/>
              <a:t>target group(s) </a:t>
            </a:r>
            <a:r>
              <a:rPr lang="en-ZA" sz="2400" dirty="0" smtClean="0"/>
              <a:t>must </a:t>
            </a:r>
            <a:r>
              <a:rPr lang="en-ZA" sz="2400" dirty="0" smtClean="0"/>
              <a:t>be clearly identified by the applicant at the time of submission and agreed upon by the </a:t>
            </a:r>
            <a:r>
              <a:rPr lang="en-ZA" sz="2400" dirty="0" smtClean="0"/>
              <a:t>DHCPL review </a:t>
            </a:r>
            <a:r>
              <a:rPr lang="en-ZA" sz="2400" dirty="0" smtClean="0"/>
              <a:t>group.</a:t>
            </a:r>
          </a:p>
          <a:p>
            <a:pPr marL="0" lvl="1"/>
            <a:endParaRPr lang="en-ZA" sz="2000" dirty="0" smtClean="0"/>
          </a:p>
          <a:p>
            <a:pPr marL="0" lvl="1">
              <a:buFont typeface="Wingdings" pitchFamily="2" charset="2"/>
              <a:buChar char="v"/>
            </a:pPr>
            <a:r>
              <a:rPr lang="en-ZA" sz="2400" dirty="0" smtClean="0"/>
              <a:t>         Following </a:t>
            </a:r>
            <a:r>
              <a:rPr lang="en-ZA" sz="2400" dirty="0" smtClean="0"/>
              <a:t>distribution, </a:t>
            </a:r>
            <a:r>
              <a:rPr lang="en-ZA" sz="2400" dirty="0" smtClean="0"/>
              <a:t>must identify </a:t>
            </a:r>
            <a:r>
              <a:rPr lang="en-ZA" sz="2400" dirty="0" smtClean="0"/>
              <a:t>which </a:t>
            </a:r>
            <a:r>
              <a:rPr lang="en-ZA" sz="2400" dirty="0" smtClean="0"/>
              <a:t>targeted members </a:t>
            </a:r>
            <a:r>
              <a:rPr lang="en-ZA" sz="2400" dirty="0" smtClean="0"/>
              <a:t>have received the DHCPL and </a:t>
            </a:r>
            <a:r>
              <a:rPr lang="en-ZA" sz="2400" dirty="0" smtClean="0"/>
              <a:t>confirm the distribution.</a:t>
            </a:r>
          </a:p>
          <a:p>
            <a:pPr marL="0" lvl="1">
              <a:buFont typeface="Wingdings" pitchFamily="2" charset="2"/>
              <a:buChar char="v"/>
            </a:pPr>
            <a:endParaRPr lang="en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PROCESS FOR HANDLING OF </a:t>
            </a:r>
            <a:r>
              <a:rPr lang="en-ZA" dirty="0" smtClean="0"/>
              <a:t>DHCPL</a:t>
            </a:r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1928794" y="836712"/>
            <a:ext cx="60007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Pharmacovigilance unit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9388" y="2908414"/>
            <a:ext cx="150019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DHCPL review group</a:t>
            </a:r>
            <a:endParaRPr lang="en-ZA" dirty="0"/>
          </a:p>
        </p:txBody>
      </p:sp>
      <p:sp>
        <p:nvSpPr>
          <p:cNvPr id="23" name="Rectangle 22"/>
          <p:cNvSpPr/>
          <p:nvPr/>
        </p:nvSpPr>
        <p:spPr>
          <a:xfrm>
            <a:off x="3357554" y="3408480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Applicant</a:t>
            </a:r>
            <a:endParaRPr lang="en-ZA" dirty="0"/>
          </a:p>
        </p:txBody>
      </p:sp>
      <p:sp>
        <p:nvSpPr>
          <p:cNvPr id="38" name="Rectangle 37"/>
          <p:cNvSpPr/>
          <p:nvPr/>
        </p:nvSpPr>
        <p:spPr>
          <a:xfrm>
            <a:off x="428596" y="2408348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latin typeface="Arial" pitchFamily="34" charset="0"/>
                <a:cs typeface="Arial" pitchFamily="34" charset="0"/>
              </a:rPr>
              <a:t>HCPs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143240" y="5051554"/>
            <a:ext cx="171451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MCC/EXCO</a:t>
            </a:r>
            <a:endParaRPr lang="en-ZA" dirty="0"/>
          </a:p>
        </p:txBody>
      </p:sp>
      <p:grpSp>
        <p:nvGrpSpPr>
          <p:cNvPr id="67" name="Group 66"/>
          <p:cNvGrpSpPr/>
          <p:nvPr/>
        </p:nvGrpSpPr>
        <p:grpSpPr>
          <a:xfrm>
            <a:off x="1763688" y="2872695"/>
            <a:ext cx="1593866" cy="1366782"/>
            <a:chOff x="1763688" y="2584663"/>
            <a:chExt cx="1593866" cy="1366782"/>
          </a:xfrm>
        </p:grpSpPr>
        <p:cxnSp>
          <p:nvCxnSpPr>
            <p:cNvPr id="120" name="Straight Arrow Connector 119"/>
            <p:cNvCxnSpPr>
              <a:stCxn id="23" idx="1"/>
              <a:endCxn id="38" idx="3"/>
            </p:cNvCxnSpPr>
            <p:nvPr/>
          </p:nvCxnSpPr>
          <p:spPr>
            <a:xfrm rot="10800000">
              <a:off x="2000232" y="2584663"/>
              <a:ext cx="1357322" cy="928694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1763688" y="3120448"/>
              <a:ext cx="10081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Distributed within 14 calendar days</a:t>
              </a:r>
              <a:endParaRPr lang="en-ZA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6" name="Straight Arrow Connector 165"/>
          <p:cNvCxnSpPr>
            <a:stCxn id="17" idx="1"/>
          </p:cNvCxnSpPr>
          <p:nvPr/>
        </p:nvCxnSpPr>
        <p:spPr>
          <a:xfrm flipH="1">
            <a:off x="4932040" y="3658513"/>
            <a:ext cx="1497348" cy="3571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7308304" y="1408440"/>
            <a:ext cx="1224136" cy="1440160"/>
            <a:chOff x="7308304" y="1120408"/>
            <a:chExt cx="1224136" cy="1440160"/>
          </a:xfrm>
        </p:grpSpPr>
        <p:sp>
          <p:nvSpPr>
            <p:cNvPr id="105" name="TextBox 104"/>
            <p:cNvSpPr txBox="1"/>
            <p:nvPr/>
          </p:nvSpPr>
          <p:spPr>
            <a:xfrm>
              <a:off x="7596336" y="1336432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Review within 5 working days</a:t>
              </a:r>
              <a:endParaRPr lang="en-ZA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7308304" y="1120408"/>
              <a:ext cx="1588" cy="144016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580112" y="1412776"/>
            <a:ext cx="1135822" cy="1428760"/>
            <a:chOff x="5580112" y="1120978"/>
            <a:chExt cx="1135822" cy="1428760"/>
          </a:xfrm>
        </p:grpSpPr>
        <p:sp>
          <p:nvSpPr>
            <p:cNvPr id="101" name="TextBox 100"/>
            <p:cNvSpPr txBox="1"/>
            <p:nvPr/>
          </p:nvSpPr>
          <p:spPr>
            <a:xfrm>
              <a:off x="5580112" y="1192416"/>
              <a:ext cx="10252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All documents</a:t>
              </a:r>
              <a:endParaRPr lang="en-ZA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5400000">
              <a:off x="6000760" y="1834564"/>
              <a:ext cx="1428760" cy="1588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23528" y="1196752"/>
            <a:ext cx="2808312" cy="4500594"/>
            <a:chOff x="323528" y="885350"/>
            <a:chExt cx="2808312" cy="4500594"/>
          </a:xfrm>
        </p:grpSpPr>
        <p:sp>
          <p:nvSpPr>
            <p:cNvPr id="118" name="TextBox 117"/>
            <p:cNvSpPr txBox="1"/>
            <p:nvPr/>
          </p:nvSpPr>
          <p:spPr>
            <a:xfrm>
              <a:off x="827584" y="4365104"/>
              <a:ext cx="13345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No agreement within 30 days of initial communication</a:t>
              </a:r>
              <a:endParaRPr lang="en-ZA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323528" y="885350"/>
              <a:ext cx="2808312" cy="4500594"/>
              <a:chOff x="323528" y="885350"/>
              <a:chExt cx="2808312" cy="4500594"/>
            </a:xfrm>
          </p:grpSpPr>
          <p:cxnSp>
            <p:nvCxnSpPr>
              <p:cNvPr id="164" name="Straight Arrow Connector 163"/>
              <p:cNvCxnSpPr/>
              <p:nvPr/>
            </p:nvCxnSpPr>
            <p:spPr>
              <a:xfrm>
                <a:off x="357158" y="5335026"/>
                <a:ext cx="2774682" cy="33854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323528" y="885350"/>
                <a:ext cx="1643074" cy="1588"/>
              </a:xfrm>
              <a:prstGeom prst="line">
                <a:avLst/>
              </a:prstGeom>
              <a:ln w="57150">
                <a:solidFill>
                  <a:srgbClr val="FF0000"/>
                </a:solidFill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-1891050" y="3099928"/>
                <a:ext cx="4500594" cy="71438"/>
              </a:xfrm>
              <a:prstGeom prst="line">
                <a:avLst/>
              </a:prstGeom>
              <a:ln w="571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6" name="Straight Connector 65"/>
          <p:cNvCxnSpPr/>
          <p:nvPr/>
        </p:nvCxnSpPr>
        <p:spPr>
          <a:xfrm>
            <a:off x="8201044" y="5973101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7884368" y="1192416"/>
            <a:ext cx="1007542" cy="4643470"/>
            <a:chOff x="7884368" y="904384"/>
            <a:chExt cx="1007542" cy="4643470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7884368" y="904384"/>
              <a:ext cx="928694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6200000" flipH="1">
              <a:off x="6534456" y="3190400"/>
              <a:ext cx="4643470" cy="7143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8460432" y="5512896"/>
              <a:ext cx="422896" cy="1588"/>
            </a:xfrm>
            <a:prstGeom prst="line">
              <a:avLst/>
            </a:prstGeom>
            <a:ln w="5715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6444208" y="4864824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Pharmacovigilance committee</a:t>
            </a:r>
            <a:endParaRPr lang="en-ZA" dirty="0"/>
          </a:p>
        </p:txBody>
      </p:sp>
      <p:cxnSp>
        <p:nvCxnSpPr>
          <p:cNvPr id="73" name="Straight Arrow Connector 72"/>
          <p:cNvCxnSpPr>
            <a:stCxn id="71" idx="1"/>
          </p:cNvCxnSpPr>
          <p:nvPr/>
        </p:nvCxnSpPr>
        <p:spPr>
          <a:xfrm flipH="1" flipV="1">
            <a:off x="4860032" y="5512896"/>
            <a:ext cx="1584176" cy="30589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4355976" y="1412776"/>
            <a:ext cx="1277904" cy="1944216"/>
            <a:chOff x="4355976" y="1120408"/>
            <a:chExt cx="1277904" cy="1944216"/>
          </a:xfrm>
        </p:grpSpPr>
        <p:sp>
          <p:nvSpPr>
            <p:cNvPr id="93" name="TextBox 92"/>
            <p:cNvSpPr txBox="1"/>
            <p:nvPr/>
          </p:nvSpPr>
          <p:spPr>
            <a:xfrm>
              <a:off x="4499992" y="1552456"/>
              <a:ext cx="11338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Draft :</a:t>
              </a:r>
            </a:p>
            <a:p>
              <a:pPr>
                <a:buFont typeface="Arial" pitchFamily="34" charset="0"/>
                <a:buChar char="•"/>
              </a:pPr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E-copy </a:t>
              </a:r>
            </a:p>
            <a:p>
              <a:pPr>
                <a:buFont typeface="Arial" pitchFamily="34" charset="0"/>
                <a:buChar char="•"/>
              </a:pPr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Motivation</a:t>
              </a:r>
            </a:p>
            <a:p>
              <a:pPr>
                <a:buFont typeface="Arial" pitchFamily="34" charset="0"/>
                <a:buChar char="•"/>
              </a:pPr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PI </a:t>
              </a:r>
            </a:p>
            <a:p>
              <a:pPr>
                <a:buFont typeface="Arial" pitchFamily="34" charset="0"/>
                <a:buChar char="•"/>
              </a:pPr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PIL</a:t>
              </a:r>
              <a:endParaRPr lang="en-ZA" sz="1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4355976" y="1120408"/>
              <a:ext cx="1588" cy="1944216"/>
            </a:xfrm>
            <a:prstGeom prst="straightConnector1">
              <a:avLst/>
            </a:prstGeom>
            <a:ln w="57150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220072" y="3784704"/>
            <a:ext cx="102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dirty="0" smtClean="0">
                <a:latin typeface="Arial" pitchFamily="34" charset="0"/>
                <a:cs typeface="Arial" pitchFamily="34" charset="0"/>
              </a:rPr>
              <a:t>Via PV unit</a:t>
            </a:r>
            <a:endParaRPr lang="en-ZA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339752" y="1408440"/>
            <a:ext cx="1224136" cy="1876544"/>
            <a:chOff x="2339752" y="1120408"/>
            <a:chExt cx="1224136" cy="1876544"/>
          </a:xfrm>
        </p:grpSpPr>
        <p:sp>
          <p:nvSpPr>
            <p:cNvPr id="111" name="TextBox 110"/>
            <p:cNvSpPr txBox="1"/>
            <p:nvPr/>
          </p:nvSpPr>
          <p:spPr>
            <a:xfrm>
              <a:off x="2339752" y="1480448"/>
              <a:ext cx="11521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200" b="1" dirty="0" smtClean="0">
                  <a:latin typeface="Arial" pitchFamily="34" charset="0"/>
                  <a:cs typeface="Arial" pitchFamily="34" charset="0"/>
                </a:rPr>
                <a:t>Agree amendments within 10 days</a:t>
              </a:r>
              <a:endParaRPr lang="en-ZA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3563888" y="1120408"/>
              <a:ext cx="0" cy="1876544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PROCESS FOR HANDLING OF </a:t>
            </a:r>
            <a:r>
              <a:rPr lang="en-ZA" dirty="0" smtClean="0"/>
              <a:t>DHCPL Health Canada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00200"/>
            <a:ext cx="7920879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DHCPL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 </a:t>
            </a:r>
            <a:r>
              <a:rPr lang="en-ZA" dirty="0" smtClean="0"/>
              <a:t>evaluation of </a:t>
            </a:r>
            <a:r>
              <a:rPr lang="en-ZA" dirty="0" smtClean="0"/>
              <a:t>the effectiveness </a:t>
            </a:r>
            <a:r>
              <a:rPr lang="en-ZA" dirty="0" smtClean="0"/>
              <a:t>and </a:t>
            </a:r>
            <a:r>
              <a:rPr lang="en-ZA" dirty="0" smtClean="0"/>
              <a:t>impact of DHPCLs are performed</a:t>
            </a:r>
          </a:p>
          <a:p>
            <a:pPr lvl="1"/>
            <a:r>
              <a:rPr lang="en-ZA" dirty="0" smtClean="0"/>
              <a:t>to </a:t>
            </a:r>
            <a:r>
              <a:rPr lang="en-ZA" dirty="0" smtClean="0"/>
              <a:t>evaluate if they have been received in a timely manner </a:t>
            </a:r>
            <a:endParaRPr lang="en-ZA" dirty="0" smtClean="0"/>
          </a:p>
          <a:p>
            <a:pPr lvl="1"/>
            <a:r>
              <a:rPr lang="en-ZA" dirty="0" smtClean="0"/>
              <a:t>and </a:t>
            </a:r>
            <a:r>
              <a:rPr lang="en-ZA" dirty="0" smtClean="0"/>
              <a:t>if the recommendations and key messages have been understood and followed.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ZA" sz="3900" dirty="0" smtClean="0"/>
              <a:t>Increase the speed and spread of dissemination</a:t>
            </a:r>
            <a:endParaRPr lang="en-ZA" sz="3900" dirty="0" smtClean="0">
              <a:sym typeface="Wingdings" pitchFamily="2" charset="2"/>
            </a:endParaRPr>
          </a:p>
          <a:p>
            <a:pPr lvl="1"/>
            <a:r>
              <a:rPr lang="en-ZA" sz="3500" dirty="0" smtClean="0">
                <a:sym typeface="Wingdings" pitchFamily="2" charset="2"/>
              </a:rPr>
              <a:t>Postal mail and/or email and/or</a:t>
            </a:r>
          </a:p>
          <a:p>
            <a:pPr lvl="1"/>
            <a:r>
              <a:rPr lang="en-ZA" sz="3500" dirty="0" smtClean="0">
                <a:sym typeface="Wingdings" pitchFamily="2" charset="2"/>
              </a:rPr>
              <a:t>Post on MCC </a:t>
            </a:r>
            <a:r>
              <a:rPr lang="en-ZA" sz="3500" dirty="0" smtClean="0">
                <a:sym typeface="Wingdings" pitchFamily="2" charset="2"/>
              </a:rPr>
              <a:t>and/or</a:t>
            </a:r>
            <a:r>
              <a:rPr lang="en-ZA" sz="3500" dirty="0" smtClean="0">
                <a:sym typeface="Wingdings" pitchFamily="2" charset="2"/>
              </a:rPr>
              <a:t> applicant and/or others websites:</a:t>
            </a:r>
          </a:p>
          <a:p>
            <a:pPr lvl="2"/>
            <a:r>
              <a:rPr lang="en-ZA" sz="3000" dirty="0" smtClean="0">
                <a:sym typeface="Wingdings" pitchFamily="2" charset="2"/>
              </a:rPr>
              <a:t>Professional associations</a:t>
            </a:r>
          </a:p>
          <a:p>
            <a:pPr lvl="2"/>
            <a:r>
              <a:rPr lang="en-ZA" sz="3000" dirty="0" smtClean="0">
                <a:sym typeface="Wingdings" pitchFamily="2" charset="2"/>
              </a:rPr>
              <a:t>Journals</a:t>
            </a:r>
            <a:endParaRPr lang="en-ZA" sz="3000" dirty="0" smtClean="0">
              <a:sym typeface="Wingdings" pitchFamily="2" charset="2"/>
            </a:endParaRPr>
          </a:p>
          <a:p>
            <a:pPr lvl="2"/>
            <a:r>
              <a:rPr lang="en-ZA" sz="3000" dirty="0" smtClean="0">
                <a:sym typeface="Wingdings" pitchFamily="2" charset="2"/>
              </a:rPr>
              <a:t>Newsletters</a:t>
            </a:r>
            <a:endParaRPr lang="en-US" sz="3000" dirty="0" smtClean="0">
              <a:sym typeface="Wingdings" pitchFamily="2" charset="2"/>
            </a:endParaRPr>
          </a:p>
          <a:p>
            <a:r>
              <a:rPr lang="en-US" sz="3900" dirty="0" smtClean="0">
                <a:sym typeface="Wingdings" pitchFamily="2" charset="2"/>
              </a:rPr>
              <a:t> CPD points</a:t>
            </a:r>
          </a:p>
          <a:p>
            <a:r>
              <a:rPr lang="en-US" sz="3900" dirty="0" smtClean="0">
                <a:sym typeface="Wingdings" pitchFamily="2" charset="2"/>
              </a:rPr>
              <a:t> </a:t>
            </a:r>
            <a:r>
              <a:rPr lang="en-US" sz="3900" dirty="0" smtClean="0">
                <a:sym typeface="Wingdings" pitchFamily="2" charset="2"/>
              </a:rPr>
              <a:t>Impact surveillance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Current status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ZA" dirty="0" smtClean="0"/>
          </a:p>
          <a:p>
            <a:pPr lvl="0">
              <a:buNone/>
            </a:pPr>
            <a:r>
              <a:rPr lang="en-ZA" dirty="0" smtClean="0"/>
              <a:t>1</a:t>
            </a:r>
            <a:r>
              <a:rPr lang="en-ZA" dirty="0" smtClean="0"/>
              <a:t>. </a:t>
            </a:r>
            <a:r>
              <a:rPr lang="en-ZA" dirty="0" smtClean="0"/>
              <a:t>Direct and faster communication ---check mailing vendors have direct email </a:t>
            </a:r>
            <a:r>
              <a:rPr lang="en-ZA" dirty="0" smtClean="0"/>
              <a:t>addresses </a:t>
            </a:r>
            <a:r>
              <a:rPr lang="en-ZA" dirty="0" smtClean="0"/>
              <a:t>for </a:t>
            </a:r>
            <a:r>
              <a:rPr lang="en-ZA" dirty="0" smtClean="0"/>
              <a:t>individual healthcare professionals.</a:t>
            </a:r>
          </a:p>
          <a:p>
            <a:pPr lvl="0">
              <a:buNone/>
            </a:pPr>
            <a:r>
              <a:rPr lang="en-ZA" dirty="0" smtClean="0"/>
              <a:t>2. </a:t>
            </a:r>
            <a:r>
              <a:rPr lang="en-ZA" dirty="0" smtClean="0"/>
              <a:t>Survey </a:t>
            </a:r>
            <a:r>
              <a:rPr lang="en-ZA" dirty="0" smtClean="0"/>
              <a:t>-----to assess preference ----- receiving DHCPL ------ post or email or both. </a:t>
            </a:r>
          </a:p>
          <a:p>
            <a:pPr lvl="0">
              <a:buNone/>
            </a:pPr>
            <a:r>
              <a:rPr lang="en-ZA" dirty="0" smtClean="0"/>
              <a:t>3. </a:t>
            </a:r>
            <a:r>
              <a:rPr lang="en-ZA" dirty="0" smtClean="0"/>
              <a:t>Industry’s acceptance </a:t>
            </a:r>
            <a:r>
              <a:rPr lang="en-ZA" dirty="0" smtClean="0"/>
              <a:t>---- DHCPL with the company logo and signatures </a:t>
            </a:r>
            <a:r>
              <a:rPr lang="en-ZA" dirty="0" smtClean="0"/>
              <a:t>--- placed on </a:t>
            </a:r>
            <a:r>
              <a:rPr lang="en-ZA" dirty="0" smtClean="0"/>
              <a:t>the MCC website.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5715016"/>
            <a:ext cx="7086600" cy="7143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Thank you for your attention!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428660" y="2071678"/>
          <a:ext cx="5072098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sosceles Triangle 5"/>
          <p:cNvSpPr/>
          <p:nvPr/>
        </p:nvSpPr>
        <p:spPr bwMode="auto">
          <a:xfrm rot="18742554">
            <a:off x="4397082" y="2421366"/>
            <a:ext cx="1104900" cy="1086678"/>
          </a:xfrm>
          <a:prstGeom prst="triangl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4348" y="214290"/>
            <a:ext cx="800105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GB" sz="2000" b="1" dirty="0" smtClean="0"/>
              <a:t>benefits</a:t>
            </a:r>
            <a:r>
              <a:rPr lang="en-GB" sz="2000" dirty="0" smtClean="0"/>
              <a:t>  &gt;&gt;&gt; </a:t>
            </a:r>
            <a:r>
              <a:rPr lang="en-GB" sz="2000" b="1" dirty="0" smtClean="0"/>
              <a:t>risks</a:t>
            </a:r>
          </a:p>
          <a:p>
            <a:pPr algn="ctr">
              <a:buFont typeface="Wingdings" pitchFamily="2" charset="2"/>
              <a:buChar char="§"/>
            </a:pPr>
            <a:r>
              <a:rPr lang="en-GB" sz="2000" b="1" dirty="0" smtClean="0"/>
              <a:t>greatest </a:t>
            </a:r>
            <a:r>
              <a:rPr lang="en-GB" sz="2000" b="1" dirty="0"/>
              <a:t>achievable </a:t>
            </a:r>
            <a:r>
              <a:rPr lang="en-GB" sz="2000" b="1" dirty="0" smtClean="0"/>
              <a:t>margin</a:t>
            </a:r>
          </a:p>
          <a:p>
            <a:pPr algn="ctr">
              <a:buFont typeface="Wingdings" pitchFamily="2" charset="2"/>
              <a:buChar char="§"/>
            </a:pPr>
            <a:r>
              <a:rPr lang="en-GB" sz="2000" b="1" dirty="0" smtClean="0"/>
              <a:t>the </a:t>
            </a:r>
            <a:r>
              <a:rPr lang="en-GB" sz="2000" b="1" dirty="0"/>
              <a:t>individual patient </a:t>
            </a:r>
            <a:endParaRPr lang="en-GB" sz="2000" b="1" dirty="0" smtClean="0"/>
          </a:p>
          <a:p>
            <a:pPr algn="ctr">
              <a:buFont typeface="Wingdings" pitchFamily="2" charset="2"/>
              <a:buChar char="§"/>
            </a:pPr>
            <a:r>
              <a:rPr lang="en-GB" sz="2000" b="1" dirty="0" smtClean="0"/>
              <a:t>population </a:t>
            </a:r>
            <a:r>
              <a:rPr lang="en-GB" sz="2000" b="1" dirty="0"/>
              <a:t>as a </a:t>
            </a:r>
            <a:r>
              <a:rPr lang="en-GB" sz="2000" b="1" dirty="0" smtClean="0"/>
              <a:t>whole</a:t>
            </a:r>
            <a:endParaRPr lang="en-GB" sz="20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4071902" y="2000240"/>
          <a:ext cx="5072098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Group 6"/>
          <p:cNvGrpSpPr/>
          <p:nvPr/>
        </p:nvGrpSpPr>
        <p:grpSpPr>
          <a:xfrm>
            <a:off x="6357950" y="642918"/>
            <a:ext cx="1103406" cy="514074"/>
            <a:chOff x="3833002" y="201400"/>
            <a:chExt cx="1103406" cy="514074"/>
          </a:xfrm>
          <a:scene3d>
            <a:camera prst="perspectiveHeroicExtremeLeftFacing"/>
            <a:lightRig rig="threePt" dir="t"/>
          </a:scene3d>
        </p:grpSpPr>
        <p:sp>
          <p:nvSpPr>
            <p:cNvPr id="10" name="Rounded Rectangle 9"/>
            <p:cNvSpPr/>
            <p:nvPr/>
          </p:nvSpPr>
          <p:spPr>
            <a:xfrm rot="870086">
              <a:off x="3833002" y="201400"/>
              <a:ext cx="1103406" cy="514074"/>
            </a:xfrm>
            <a:prstGeom prst="roundRect">
              <a:avLst/>
            </a:prstGeom>
            <a:solidFill>
              <a:srgbClr val="00B0F0"/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 rot="870086">
              <a:off x="3858097" y="226495"/>
              <a:ext cx="1053216" cy="4638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solidFill>
                    <a:schemeClr val="tx1"/>
                  </a:solidFill>
                </a:rPr>
                <a:t>benefit</a:t>
              </a:r>
              <a:endParaRPr lang="en-US" sz="22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98646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0" presetClass="path" presetSubtype="0" repeatCount="5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4.44444E-6 C -0.16216 0.11436 -0.32431 0.22894 -0.35348 0.27778 C -0.38265 0.32662 -0.20608 0.29167 -0.17501 0.29352 C -0.14393 0.29537 -0.16789 0.28959 -0.16667 0.28889 " pathEditMode="relative" ptsTypes="aaaA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need DHCPL</a:t>
            </a:r>
          </a:p>
          <a:p>
            <a:r>
              <a:rPr lang="en-US" dirty="0" smtClean="0"/>
              <a:t>Situations that call for a DHCPL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DHCPL itself–content, presentation, process</a:t>
            </a:r>
          </a:p>
          <a:p>
            <a:r>
              <a:rPr lang="en-US" dirty="0" smtClean="0"/>
              <a:t>Target audience</a:t>
            </a:r>
          </a:p>
          <a:p>
            <a:r>
              <a:rPr lang="en-US" dirty="0" smtClean="0"/>
              <a:t>Current  and future status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applicant must have</a:t>
            </a:r>
          </a:p>
          <a:p>
            <a:pPr lvl="1"/>
            <a:r>
              <a:rPr lang="en-ZA" dirty="0" smtClean="0"/>
              <a:t>Pharmacovigilance plan /process</a:t>
            </a:r>
            <a:endParaRPr lang="en-ZA" dirty="0" smtClean="0"/>
          </a:p>
          <a:p>
            <a:pPr lvl="2"/>
            <a:r>
              <a:rPr lang="en-ZA" dirty="0" smtClean="0"/>
              <a:t>takes responsibility for their medicines.</a:t>
            </a:r>
          </a:p>
          <a:p>
            <a:pPr lvl="2"/>
            <a:r>
              <a:rPr lang="en-ZA" dirty="0" smtClean="0"/>
              <a:t>takes appropriate action when necessary.</a:t>
            </a:r>
          </a:p>
          <a:p>
            <a:pPr lvl="2">
              <a:buNone/>
            </a:pPr>
            <a:endParaRPr lang="en-ZA" dirty="0" smtClean="0"/>
          </a:p>
          <a:p>
            <a:r>
              <a:rPr lang="en-ZA" sz="2800" dirty="0" smtClean="0"/>
              <a:t>In principle, new or emerging </a:t>
            </a:r>
            <a:r>
              <a:rPr lang="en-ZA" sz="2800" dirty="0" smtClean="0"/>
              <a:t>safety and efficacy  information </a:t>
            </a:r>
            <a:endParaRPr lang="en-ZA" sz="2800" dirty="0" smtClean="0"/>
          </a:p>
          <a:p>
            <a:pPr lvl="1"/>
            <a:r>
              <a:rPr lang="en-ZA" sz="2400" dirty="0" smtClean="0"/>
              <a:t>brought to the attention of HCP before the general public,</a:t>
            </a:r>
          </a:p>
          <a:p>
            <a:pPr lvl="1"/>
            <a:r>
              <a:rPr lang="en-ZA" sz="2400" dirty="0" smtClean="0"/>
              <a:t> can take action and respond to Patients adequately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inform the </a:t>
            </a:r>
            <a:r>
              <a:rPr lang="en-US" dirty="0" smtClean="0"/>
              <a:t>HCPs </a:t>
            </a:r>
            <a:r>
              <a:rPr lang="en-US" dirty="0" smtClean="0"/>
              <a:t>of medicinal </a:t>
            </a:r>
            <a:r>
              <a:rPr lang="en-US" dirty="0" smtClean="0"/>
              <a:t>safety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issues to </a:t>
            </a:r>
            <a:r>
              <a:rPr lang="en-US" dirty="0" smtClean="0"/>
              <a:t>enable </a:t>
            </a:r>
            <a:r>
              <a:rPr lang="en-US" dirty="0" smtClean="0"/>
              <a:t>them: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 </a:t>
            </a:r>
            <a:r>
              <a:rPr lang="en-US" dirty="0" smtClean="0"/>
              <a:t>to make informed decisions </a:t>
            </a:r>
            <a:r>
              <a:rPr lang="en-US" dirty="0" smtClean="0"/>
              <a:t>on the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continued  use </a:t>
            </a:r>
            <a:r>
              <a:rPr lang="en-US" dirty="0" smtClean="0"/>
              <a:t>of the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       to note </a:t>
            </a:r>
            <a:r>
              <a:rPr lang="en-ZA" dirty="0" smtClean="0"/>
              <a:t>important </a:t>
            </a:r>
            <a:r>
              <a:rPr lang="en-ZA" dirty="0" smtClean="0"/>
              <a:t>safety </a:t>
            </a:r>
            <a:r>
              <a:rPr lang="en-ZA" dirty="0" smtClean="0"/>
              <a:t>concerns</a:t>
            </a:r>
          </a:p>
          <a:p>
            <a:r>
              <a:rPr lang="en-ZA" dirty="0" smtClean="0"/>
              <a:t>  	to note the correct use </a:t>
            </a:r>
            <a:r>
              <a:rPr lang="en-ZA" dirty="0" smtClean="0"/>
              <a:t>a </a:t>
            </a:r>
            <a:r>
              <a:rPr lang="en-ZA" dirty="0" smtClean="0"/>
              <a:t>medicine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/>
        </p:nvGrpSpPr>
        <p:grpSpPr>
          <a:xfrm>
            <a:off x="755576" y="476672"/>
            <a:ext cx="7715304" cy="5500725"/>
            <a:chOff x="-857288" y="357166"/>
            <a:chExt cx="7715304" cy="5500725"/>
          </a:xfrm>
        </p:grpSpPr>
        <p:sp>
          <p:nvSpPr>
            <p:cNvPr id="21506" name="Line 7"/>
            <p:cNvSpPr>
              <a:spLocks noChangeShapeType="1"/>
            </p:cNvSpPr>
            <p:nvPr/>
          </p:nvSpPr>
          <p:spPr bwMode="auto">
            <a:xfrm flipV="1">
              <a:off x="214282" y="5803900"/>
              <a:ext cx="6343643" cy="539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07" name="Line 8"/>
            <p:cNvSpPr>
              <a:spLocks noChangeShapeType="1"/>
            </p:cNvSpPr>
            <p:nvPr/>
          </p:nvSpPr>
          <p:spPr bwMode="auto">
            <a:xfrm flipV="1">
              <a:off x="214281" y="5357824"/>
              <a:ext cx="6357983" cy="457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08" name="Line 9"/>
            <p:cNvSpPr>
              <a:spLocks noChangeShapeType="1"/>
            </p:cNvSpPr>
            <p:nvPr/>
          </p:nvSpPr>
          <p:spPr bwMode="auto">
            <a:xfrm flipV="1">
              <a:off x="222213" y="4966020"/>
              <a:ext cx="5921423" cy="457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09" name="Line 10"/>
            <p:cNvSpPr>
              <a:spLocks noChangeShapeType="1"/>
            </p:cNvSpPr>
            <p:nvPr/>
          </p:nvSpPr>
          <p:spPr bwMode="auto">
            <a:xfrm flipV="1">
              <a:off x="142844" y="1785926"/>
              <a:ext cx="5983281" cy="457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10" name="AutoShape 11"/>
            <p:cNvSpPr>
              <a:spLocks noChangeArrowheads="1"/>
            </p:cNvSpPr>
            <p:nvPr/>
          </p:nvSpPr>
          <p:spPr bwMode="auto">
            <a:xfrm>
              <a:off x="571472" y="857232"/>
              <a:ext cx="6215106" cy="719138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1143000" indent="-228600" algn="ctr"/>
              <a:r>
                <a:rPr lang="en-US" sz="2400" b="1" dirty="0" smtClean="0">
                  <a:solidFill>
                    <a:srgbClr val="0070C0"/>
                  </a:solidFill>
                </a:rPr>
                <a:t>Pharmacovigilance</a:t>
              </a:r>
            </a:p>
            <a:p>
              <a:pPr marL="1143000" indent="-228600" algn="ctr"/>
              <a:r>
                <a:rPr lang="en-US" sz="2400" dirty="0">
                  <a:solidFill>
                    <a:srgbClr val="0070C0"/>
                  </a:solidFill>
                </a:rPr>
                <a:t/>
              </a:r>
              <a:br>
                <a:rPr lang="en-US" sz="2400" dirty="0">
                  <a:solidFill>
                    <a:srgbClr val="0070C0"/>
                  </a:solidFill>
                </a:rPr>
              </a:b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1511" name="AutoShape 12"/>
            <p:cNvSpPr>
              <a:spLocks noChangeArrowheads="1"/>
            </p:cNvSpPr>
            <p:nvPr/>
          </p:nvSpPr>
          <p:spPr bwMode="auto">
            <a:xfrm>
              <a:off x="214282" y="357166"/>
              <a:ext cx="6000792" cy="1071570"/>
            </a:xfrm>
            <a:prstGeom prst="triangle">
              <a:avLst>
                <a:gd name="adj" fmla="val 49764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1512" name="Rectangle 13"/>
            <p:cNvSpPr>
              <a:spLocks noChangeArrowheads="1"/>
            </p:cNvSpPr>
            <p:nvPr/>
          </p:nvSpPr>
          <p:spPr bwMode="auto">
            <a:xfrm rot="16200000">
              <a:off x="963567" y="3197846"/>
              <a:ext cx="2571768" cy="46230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1143000" indent="-228600"/>
              <a:r>
                <a:rPr lang="en-US" sz="2400" dirty="0"/>
                <a:t>Assessment</a:t>
              </a:r>
            </a:p>
          </p:txBody>
        </p:sp>
        <p:sp>
          <p:nvSpPr>
            <p:cNvPr id="21513" name="Line 15"/>
            <p:cNvSpPr>
              <a:spLocks noChangeShapeType="1"/>
            </p:cNvSpPr>
            <p:nvPr/>
          </p:nvSpPr>
          <p:spPr bwMode="auto">
            <a:xfrm>
              <a:off x="319369" y="1857364"/>
              <a:ext cx="45719" cy="31543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14" name="Line 16"/>
            <p:cNvSpPr>
              <a:spLocks noChangeShapeType="1"/>
            </p:cNvSpPr>
            <p:nvPr/>
          </p:nvSpPr>
          <p:spPr bwMode="auto">
            <a:xfrm>
              <a:off x="1111531" y="1857364"/>
              <a:ext cx="45719" cy="31543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15" name="Rectangle 17"/>
            <p:cNvSpPr>
              <a:spLocks noChangeArrowheads="1"/>
            </p:cNvSpPr>
            <p:nvPr/>
          </p:nvSpPr>
          <p:spPr bwMode="auto">
            <a:xfrm rot="16200000">
              <a:off x="2056934" y="3086546"/>
              <a:ext cx="2920671" cy="46230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1143000" indent="-228600"/>
              <a:r>
                <a:rPr lang="en-US" sz="2400" dirty="0" smtClean="0"/>
                <a:t>Understanding</a:t>
              </a:r>
            </a:p>
          </p:txBody>
        </p:sp>
        <p:sp>
          <p:nvSpPr>
            <p:cNvPr id="21516" name="Rectangle 18"/>
            <p:cNvSpPr>
              <a:spLocks noChangeArrowheads="1"/>
            </p:cNvSpPr>
            <p:nvPr/>
          </p:nvSpPr>
          <p:spPr bwMode="auto">
            <a:xfrm rot="16200000">
              <a:off x="-402469" y="3336133"/>
              <a:ext cx="2281237" cy="457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1143000" indent="-228600"/>
              <a:r>
                <a:rPr lang="en-US" sz="2400" dirty="0"/>
                <a:t>Detection</a:t>
              </a:r>
            </a:p>
          </p:txBody>
        </p:sp>
        <p:sp>
          <p:nvSpPr>
            <p:cNvPr id="21517" name="Rectangle 19"/>
            <p:cNvSpPr>
              <a:spLocks noChangeArrowheads="1"/>
            </p:cNvSpPr>
            <p:nvPr/>
          </p:nvSpPr>
          <p:spPr bwMode="auto">
            <a:xfrm rot="16200000">
              <a:off x="3939657" y="3346963"/>
              <a:ext cx="2441374" cy="46230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marL="1143000" indent="-228600"/>
              <a:r>
                <a:rPr lang="en-US" sz="2400" dirty="0" smtClean="0"/>
                <a:t>Prevention</a:t>
              </a:r>
            </a:p>
          </p:txBody>
        </p:sp>
        <p:sp>
          <p:nvSpPr>
            <p:cNvPr id="21518" name="Line 20"/>
            <p:cNvSpPr>
              <a:spLocks noChangeShapeType="1"/>
            </p:cNvSpPr>
            <p:nvPr/>
          </p:nvSpPr>
          <p:spPr bwMode="auto">
            <a:xfrm>
              <a:off x="5903601" y="1785926"/>
              <a:ext cx="45719" cy="3143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19" name="Line 21"/>
            <p:cNvSpPr>
              <a:spLocks noChangeShapeType="1"/>
            </p:cNvSpPr>
            <p:nvPr/>
          </p:nvSpPr>
          <p:spPr bwMode="auto">
            <a:xfrm>
              <a:off x="4786314" y="1785926"/>
              <a:ext cx="71434" cy="3143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0" name="Line 22"/>
            <p:cNvSpPr>
              <a:spLocks noChangeShapeType="1"/>
            </p:cNvSpPr>
            <p:nvPr/>
          </p:nvSpPr>
          <p:spPr bwMode="auto">
            <a:xfrm>
              <a:off x="4208744" y="1785926"/>
              <a:ext cx="45719" cy="32258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1" name="Line 23"/>
            <p:cNvSpPr>
              <a:spLocks noChangeShapeType="1"/>
            </p:cNvSpPr>
            <p:nvPr/>
          </p:nvSpPr>
          <p:spPr bwMode="auto">
            <a:xfrm>
              <a:off x="3097520" y="1857364"/>
              <a:ext cx="45719" cy="3143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2" name="Line 24"/>
            <p:cNvSpPr>
              <a:spLocks noChangeShapeType="1"/>
            </p:cNvSpPr>
            <p:nvPr/>
          </p:nvSpPr>
          <p:spPr bwMode="auto">
            <a:xfrm>
              <a:off x="2624419" y="1857364"/>
              <a:ext cx="45719" cy="31543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3" name="Line 25"/>
            <p:cNvSpPr>
              <a:spLocks noChangeShapeType="1"/>
            </p:cNvSpPr>
            <p:nvPr/>
          </p:nvSpPr>
          <p:spPr bwMode="auto">
            <a:xfrm>
              <a:off x="1832256" y="1857364"/>
              <a:ext cx="45719" cy="31543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4" name="Line 26"/>
            <p:cNvSpPr>
              <a:spLocks noChangeShapeType="1"/>
            </p:cNvSpPr>
            <p:nvPr/>
          </p:nvSpPr>
          <p:spPr bwMode="auto">
            <a:xfrm flipV="1">
              <a:off x="1877975" y="4003676"/>
              <a:ext cx="792163" cy="720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5" name="Line 27"/>
            <p:cNvSpPr>
              <a:spLocks noChangeShapeType="1"/>
            </p:cNvSpPr>
            <p:nvPr/>
          </p:nvSpPr>
          <p:spPr bwMode="auto">
            <a:xfrm flipV="1">
              <a:off x="365088" y="4076701"/>
              <a:ext cx="792162" cy="647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6" name="Line 28"/>
            <p:cNvSpPr>
              <a:spLocks noChangeShapeType="1"/>
            </p:cNvSpPr>
            <p:nvPr/>
          </p:nvSpPr>
          <p:spPr bwMode="auto">
            <a:xfrm flipV="1">
              <a:off x="3462300" y="4076701"/>
              <a:ext cx="792163" cy="719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-857288" y="5357826"/>
              <a:ext cx="7715304" cy="43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marL="1143000" indent="-228600">
                <a:spcBef>
                  <a:spcPct val="50000"/>
                </a:spcBef>
              </a:pPr>
              <a:r>
                <a:rPr lang="en-US" sz="2200" dirty="0"/>
                <a:t>Assessment of the effectiveness of these interventions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2652700" y="3348037"/>
              <a:ext cx="27286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143000" indent="-228600"/>
              <a:r>
                <a:rPr lang="en-US" sz="2400" dirty="0" err="1" smtClean="0"/>
                <a:t>minimisation</a:t>
              </a:r>
              <a:endParaRPr lang="en-US" sz="2400" dirty="0"/>
            </a:p>
          </p:txBody>
        </p:sp>
        <p:sp>
          <p:nvSpPr>
            <p:cNvPr id="27" name="Rectangle 26"/>
            <p:cNvSpPr/>
            <p:nvPr/>
          </p:nvSpPr>
          <p:spPr>
            <a:xfrm rot="16200000">
              <a:off x="4088451" y="3213558"/>
              <a:ext cx="300039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00" indent="-228600"/>
              <a:r>
                <a:rPr lang="en-US" sz="2200" dirty="0" smtClean="0"/>
                <a:t>communication</a:t>
              </a:r>
              <a:endParaRPr lang="en-US" sz="2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Situations/signals that  call for a </a:t>
            </a:r>
            <a:r>
              <a:rPr lang="en-US" sz="3200" dirty="0" smtClean="0"/>
              <a:t>DHCPL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Data/request  from applicant</a:t>
            </a:r>
          </a:p>
          <a:p>
            <a:r>
              <a:rPr lang="en-US" dirty="0" smtClean="0"/>
              <a:t>ADRs from post marketing surveillance </a:t>
            </a:r>
          </a:p>
          <a:p>
            <a:r>
              <a:rPr lang="en-US" dirty="0" smtClean="0"/>
              <a:t>ADRs/SAEs </a:t>
            </a:r>
            <a:r>
              <a:rPr lang="en-US" dirty="0" smtClean="0"/>
              <a:t>from clinical </a:t>
            </a:r>
            <a:r>
              <a:rPr lang="en-US" dirty="0" smtClean="0"/>
              <a:t>trials </a:t>
            </a:r>
            <a:r>
              <a:rPr lang="en-ZA" dirty="0" smtClean="0"/>
              <a:t>or </a:t>
            </a:r>
            <a:r>
              <a:rPr lang="en-ZA" dirty="0" smtClean="0"/>
              <a:t>epidemiological </a:t>
            </a:r>
            <a:r>
              <a:rPr lang="en-ZA" dirty="0" smtClean="0"/>
              <a:t>studies</a:t>
            </a:r>
          </a:p>
          <a:p>
            <a:r>
              <a:rPr lang="en-ZA" dirty="0" smtClean="0"/>
              <a:t>A </a:t>
            </a:r>
            <a:r>
              <a:rPr lang="en-ZA" dirty="0" smtClean="0"/>
              <a:t>previously unknown risk or </a:t>
            </a:r>
            <a:r>
              <a:rPr lang="en-ZA" dirty="0" smtClean="0"/>
              <a:t>a </a:t>
            </a:r>
            <a:r>
              <a:rPr lang="en-ZA" dirty="0" smtClean="0"/>
              <a:t>change in the frequency or severity of a known risk</a:t>
            </a:r>
            <a:endParaRPr lang="en-US" dirty="0" smtClean="0"/>
          </a:p>
          <a:p>
            <a:r>
              <a:rPr lang="en-US" dirty="0" smtClean="0"/>
              <a:t>Regulatory actions from other MRAs</a:t>
            </a:r>
          </a:p>
          <a:p>
            <a:r>
              <a:rPr lang="en-US" dirty="0" smtClean="0"/>
              <a:t>Medical journals</a:t>
            </a:r>
          </a:p>
          <a:p>
            <a:r>
              <a:rPr lang="en-US" dirty="0" smtClean="0"/>
              <a:t>Media </a:t>
            </a:r>
            <a:r>
              <a:rPr lang="en-US" dirty="0" smtClean="0"/>
              <a:t>reports</a:t>
            </a:r>
          </a:p>
          <a:p>
            <a:r>
              <a:rPr lang="en-ZA" dirty="0" smtClean="0"/>
              <a:t>New data </a:t>
            </a:r>
            <a:r>
              <a:rPr lang="en-ZA" dirty="0" smtClean="0"/>
              <a:t>on risk </a:t>
            </a:r>
            <a:r>
              <a:rPr lang="en-ZA" dirty="0" smtClean="0"/>
              <a:t>factors</a:t>
            </a:r>
          </a:p>
          <a:p>
            <a:r>
              <a:rPr lang="en-ZA" dirty="0" smtClean="0"/>
              <a:t>New </a:t>
            </a:r>
            <a:r>
              <a:rPr lang="en-ZA" dirty="0" smtClean="0"/>
              <a:t>data on how adverse reactions may be </a:t>
            </a:r>
            <a:r>
              <a:rPr lang="en-ZA" dirty="0" smtClean="0"/>
              <a:t>prevented</a:t>
            </a:r>
          </a:p>
          <a:p>
            <a:r>
              <a:rPr lang="en-ZA" dirty="0" smtClean="0"/>
              <a:t>New </a:t>
            </a:r>
            <a:r>
              <a:rPr lang="en-ZA" dirty="0" smtClean="0"/>
              <a:t>data on treating adverse reactions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signals </a:t>
            </a:r>
            <a:r>
              <a:rPr lang="en-US" dirty="0" smtClean="0"/>
              <a:t>that call for a </a:t>
            </a:r>
            <a:r>
              <a:rPr lang="en-US" dirty="0" smtClean="0"/>
              <a:t>DHCPL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000" dirty="0" smtClean="0"/>
              <a:t>Suspension</a:t>
            </a:r>
            <a:r>
              <a:rPr lang="en-ZA" sz="3000" dirty="0" smtClean="0"/>
              <a:t>, withdrawal, recall of the medicinal</a:t>
            </a:r>
          </a:p>
          <a:p>
            <a:pPr>
              <a:buNone/>
            </a:pPr>
            <a:r>
              <a:rPr lang="en-ZA" sz="2600" dirty="0" smtClean="0"/>
              <a:t>	</a:t>
            </a:r>
            <a:r>
              <a:rPr lang="en-ZA" sz="3000" dirty="0" smtClean="0"/>
              <a:t>product for safety </a:t>
            </a:r>
            <a:r>
              <a:rPr lang="en-ZA" sz="3000" dirty="0" smtClean="0"/>
              <a:t>reasons</a:t>
            </a:r>
          </a:p>
          <a:p>
            <a:r>
              <a:rPr lang="en-ZA" sz="2800" dirty="0" smtClean="0"/>
              <a:t>Risks of </a:t>
            </a:r>
            <a:r>
              <a:rPr lang="en-ZA" sz="2800" dirty="0" smtClean="0"/>
              <a:t>a </a:t>
            </a:r>
            <a:r>
              <a:rPr lang="en-ZA" sz="2800" dirty="0" smtClean="0"/>
              <a:t>product </a:t>
            </a:r>
            <a:r>
              <a:rPr lang="en-ZA" sz="2800" dirty="0" smtClean="0"/>
              <a:t>are greater than </a:t>
            </a:r>
            <a:r>
              <a:rPr lang="en-ZA" sz="2800" dirty="0" smtClean="0"/>
              <a:t>alternatives </a:t>
            </a:r>
            <a:r>
              <a:rPr lang="en-ZA" sz="2800" dirty="0" smtClean="0"/>
              <a:t>with similar </a:t>
            </a:r>
            <a:r>
              <a:rPr lang="en-ZA" sz="2800" dirty="0" smtClean="0"/>
              <a:t>class or efficacy</a:t>
            </a:r>
            <a:endParaRPr lang="en-US" sz="2600" dirty="0" smtClean="0"/>
          </a:p>
          <a:p>
            <a:pPr lvl="0"/>
            <a:r>
              <a:rPr lang="en-ZA" sz="3000" dirty="0" smtClean="0"/>
              <a:t>I</a:t>
            </a:r>
            <a:r>
              <a:rPr lang="en-ZA" sz="3000" dirty="0" smtClean="0"/>
              <a:t>mportant </a:t>
            </a:r>
            <a:r>
              <a:rPr lang="en-ZA" sz="3000" dirty="0" smtClean="0"/>
              <a:t>changes to the PI/PIL </a:t>
            </a:r>
          </a:p>
          <a:p>
            <a:pPr lvl="1"/>
            <a:r>
              <a:rPr lang="en-ZA" dirty="0" smtClean="0"/>
              <a:t>new contraindications, warnings, reduction in the recommended dose, restriction in the </a:t>
            </a:r>
            <a:r>
              <a:rPr lang="en-ZA" dirty="0" smtClean="0"/>
              <a:t>indications</a:t>
            </a:r>
          </a:p>
          <a:p>
            <a:pPr lvl="1"/>
            <a:r>
              <a:rPr lang="en-ZA" dirty="0" smtClean="0"/>
              <a:t>procedure </a:t>
            </a:r>
            <a:r>
              <a:rPr lang="en-ZA" dirty="0" smtClean="0"/>
              <a:t>triggered for safety </a:t>
            </a:r>
            <a:r>
              <a:rPr lang="en-ZA" dirty="0" smtClean="0"/>
              <a:t>concerns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signals that call for a DHCPL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ZA" dirty="0" smtClean="0"/>
              <a:t>Ongoing </a:t>
            </a:r>
            <a:r>
              <a:rPr lang="en-ZA" dirty="0" smtClean="0"/>
              <a:t>assessment of a </a:t>
            </a:r>
            <a:r>
              <a:rPr lang="en-ZA" dirty="0" smtClean="0"/>
              <a:t>risk</a:t>
            </a:r>
            <a:r>
              <a:rPr lang="en-ZA" dirty="0" smtClean="0"/>
              <a:t>, but data are insufficient </a:t>
            </a:r>
            <a:r>
              <a:rPr lang="en-ZA" dirty="0" smtClean="0"/>
              <a:t>for any </a:t>
            </a:r>
            <a:r>
              <a:rPr lang="en-ZA" dirty="0" smtClean="0"/>
              <a:t>regulatory </a:t>
            </a:r>
            <a:r>
              <a:rPr lang="en-ZA" dirty="0" smtClean="0"/>
              <a:t>action the </a:t>
            </a:r>
            <a:r>
              <a:rPr lang="en-ZA" dirty="0" smtClean="0"/>
              <a:t>DHCPL will</a:t>
            </a:r>
            <a:r>
              <a:rPr lang="en-ZA" dirty="0" smtClean="0"/>
              <a:t> </a:t>
            </a:r>
            <a:endParaRPr lang="en-ZA" dirty="0" smtClean="0"/>
          </a:p>
          <a:p>
            <a:pPr lvl="1"/>
            <a:r>
              <a:rPr lang="en-ZA" dirty="0" smtClean="0"/>
              <a:t>encourage </a:t>
            </a:r>
            <a:r>
              <a:rPr lang="en-ZA" dirty="0" smtClean="0"/>
              <a:t>close monitoring </a:t>
            </a:r>
            <a:endParaRPr lang="en-ZA" dirty="0" smtClean="0"/>
          </a:p>
          <a:p>
            <a:pPr lvl="1"/>
            <a:r>
              <a:rPr lang="en-ZA" dirty="0" smtClean="0"/>
              <a:t>encourage </a:t>
            </a:r>
            <a:r>
              <a:rPr lang="en-ZA" dirty="0" smtClean="0"/>
              <a:t>reporting, </a:t>
            </a:r>
            <a:endParaRPr lang="en-ZA" dirty="0" smtClean="0"/>
          </a:p>
          <a:p>
            <a:pPr lvl="1"/>
            <a:r>
              <a:rPr lang="en-ZA" dirty="0" smtClean="0"/>
              <a:t>provide </a:t>
            </a:r>
            <a:r>
              <a:rPr lang="en-ZA" dirty="0" smtClean="0"/>
              <a:t>information </a:t>
            </a:r>
            <a:r>
              <a:rPr lang="en-ZA" dirty="0" smtClean="0"/>
              <a:t>to </a:t>
            </a:r>
            <a:r>
              <a:rPr lang="en-ZA" dirty="0" smtClean="0"/>
              <a:t>minimise the </a:t>
            </a:r>
            <a:r>
              <a:rPr lang="en-ZA" dirty="0" smtClean="0"/>
              <a:t>risk</a:t>
            </a:r>
            <a:endParaRPr lang="en-US" sz="2400" dirty="0" smtClean="0"/>
          </a:p>
          <a:p>
            <a:pPr lvl="0"/>
            <a:r>
              <a:rPr lang="en-ZA" dirty="0" smtClean="0"/>
              <a:t>To communicate </a:t>
            </a:r>
            <a:r>
              <a:rPr lang="en-ZA" dirty="0" smtClean="0"/>
              <a:t>of </a:t>
            </a:r>
            <a:r>
              <a:rPr lang="en-ZA" dirty="0" smtClean="0"/>
              <a:t>important information</a:t>
            </a:r>
          </a:p>
          <a:p>
            <a:pPr lvl="1"/>
            <a:r>
              <a:rPr lang="en-ZA" dirty="0" smtClean="0"/>
              <a:t>where </a:t>
            </a:r>
            <a:r>
              <a:rPr lang="en-ZA" dirty="0" smtClean="0"/>
              <a:t>this has been / is expected to be covered by the media.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DEFINITION OF </a:t>
            </a:r>
            <a:r>
              <a:rPr lang="en-ZA" b="1" dirty="0"/>
              <a:t>DEAR HEALTHCARE PROFESSIONAL </a:t>
            </a:r>
            <a:r>
              <a:rPr lang="en-ZA" b="1" dirty="0" smtClean="0"/>
              <a:t>LETTER (DHCPL)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en-ZA" sz="3000" dirty="0" smtClean="0"/>
          </a:p>
          <a:p>
            <a:endParaRPr lang="en-ZA" sz="3000" dirty="0" smtClean="0"/>
          </a:p>
          <a:p>
            <a:pPr>
              <a:buNone/>
            </a:pPr>
            <a:endParaRPr lang="en-ZA" sz="3000" dirty="0" smtClean="0"/>
          </a:p>
          <a:p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628800"/>
          <a:ext cx="8533456" cy="4756506"/>
        </p:xfrm>
        <a:graphic>
          <a:graphicData uri="http://schemas.openxmlformats.org/drawingml/2006/table">
            <a:tbl>
              <a:tblPr/>
              <a:tblGrid>
                <a:gridCol w="1504157"/>
                <a:gridCol w="2168251"/>
                <a:gridCol w="4861048"/>
              </a:tblGrid>
              <a:tr h="7934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Tahoma"/>
                          <a:ea typeface="Calibri"/>
                          <a:cs typeface="Times New Roman"/>
                        </a:rPr>
                        <a:t>SA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Dear Healthcare Professional letter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A letter distributed ---- to convey </a:t>
                      </a:r>
                      <a:r>
                        <a:rPr lang="en-ZA" sz="180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important information</a:t>
                      </a: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 about medicines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FDA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Dear Healthcare </a:t>
                      </a:r>
                      <a:r>
                        <a:rPr lang="en-ZA" sz="1800">
                          <a:solidFill>
                            <a:srgbClr val="00B050"/>
                          </a:solidFill>
                          <a:latin typeface="Tahoma"/>
                          <a:ea typeface="Calibri"/>
                          <a:cs typeface="Times New Roman"/>
                        </a:rPr>
                        <a:t>Provider </a:t>
                      </a: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letters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Mailings (regular or electronic)---- </a:t>
                      </a:r>
                      <a:r>
                        <a:rPr lang="en-ZA" sz="180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awareness of a serious problem</a:t>
                      </a: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 with its product or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when the manufacturer needs to </a:t>
                      </a:r>
                      <a:r>
                        <a:rPr lang="en-ZA" sz="180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provide updated information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MHRA/EMA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1F497D"/>
                          </a:solidFill>
                          <a:latin typeface="Tahoma"/>
                          <a:ea typeface="Calibri"/>
                          <a:cs typeface="Times New Roman"/>
                        </a:rPr>
                        <a:t>Direct</a:t>
                      </a: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 Healthcare Professional </a:t>
                      </a:r>
                      <a:r>
                        <a:rPr lang="en-ZA" sz="1800">
                          <a:solidFill>
                            <a:srgbClr val="C0504D"/>
                          </a:solidFill>
                          <a:latin typeface="Tahoma"/>
                          <a:ea typeface="Calibri"/>
                          <a:cs typeface="Times New Roman"/>
                        </a:rPr>
                        <a:t>Communication</a:t>
                      </a: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Communication aims to </a:t>
                      </a:r>
                      <a:r>
                        <a:rPr lang="en-ZA" sz="180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ensure safe and effective use</a:t>
                      </a: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 of a marketed </a:t>
                      </a:r>
                      <a:r>
                        <a:rPr lang="en-ZA" sz="180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medicine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latin typeface="Tahoma"/>
                          <a:ea typeface="Calibri"/>
                          <a:cs typeface="Times New Roman"/>
                        </a:rPr>
                        <a:t>Canada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/>
                          <a:ea typeface="Calibri"/>
                          <a:cs typeface="Times New Roman"/>
                        </a:rPr>
                        <a:t>Dear Healthcare Professional Letter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inform</a:t>
                      </a:r>
                      <a:r>
                        <a:rPr lang="en-US" sz="1800" dirty="0">
                          <a:latin typeface="Tahoma"/>
                          <a:ea typeface="Calibri"/>
                          <a:cs typeface="Times New Roman"/>
                        </a:rPr>
                        <a:t> about </a:t>
                      </a:r>
                      <a:r>
                        <a:rPr lang="en-US" sz="1800" dirty="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time-sensitive issues</a:t>
                      </a:r>
                      <a:r>
                        <a:rPr lang="en-US" sz="1800" dirty="0">
                          <a:latin typeface="Tahoma"/>
                          <a:ea typeface="Calibri"/>
                          <a:cs typeface="Times New Roman"/>
                        </a:rPr>
                        <a:t> regarding the </a:t>
                      </a:r>
                      <a:r>
                        <a:rPr lang="en-US" sz="1800" dirty="0">
                          <a:solidFill>
                            <a:srgbClr val="31849B"/>
                          </a:solidFill>
                          <a:latin typeface="Tahoma"/>
                          <a:ea typeface="Calibri"/>
                          <a:cs typeface="Times New Roman"/>
                        </a:rPr>
                        <a:t>safety or effectiveness</a:t>
                      </a:r>
                      <a:r>
                        <a:rPr lang="en-US" sz="1800" dirty="0">
                          <a:latin typeface="Tahoma"/>
                          <a:ea typeface="Calibri"/>
                          <a:cs typeface="Times New Roman"/>
                        </a:rPr>
                        <a:t> or both of a marketed health product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660</Words>
  <Application>Microsoft Office PowerPoint</Application>
  <PresentationFormat>On-screen Show (4:3)</PresentationFormat>
  <Paragraphs>160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DEAR HEALTHCARE PROFESSIONAL LETTERS   BYTES CONFERENCE CENTRE MIDRAND Mukesh Dheda 12 Sept 2014 SAPRAA </vt:lpstr>
      <vt:lpstr>Objectives</vt:lpstr>
      <vt:lpstr>Introduction</vt:lpstr>
      <vt:lpstr>Introduction cont.</vt:lpstr>
      <vt:lpstr>Slide 5</vt:lpstr>
      <vt:lpstr>Situations/signals that  call for a DHCPL</vt:lpstr>
      <vt:lpstr>Other signals that call for a DHCPL</vt:lpstr>
      <vt:lpstr>Other signals that call for a DHCPL</vt:lpstr>
      <vt:lpstr>DEFINITION OF DEAR HEALTHCARE PROFESSIONAL LETTER (DHCPL)</vt:lpstr>
      <vt:lpstr>Few points on the content of a DHCPL</vt:lpstr>
      <vt:lpstr>PRESENTATION SIZE AND FONT OF DHCPL </vt:lpstr>
      <vt:lpstr>Target audiences and distribution</vt:lpstr>
      <vt:lpstr>PROCESS FOR HANDLING OF DHCPL</vt:lpstr>
      <vt:lpstr>PROCESS FOR HANDLING OF DHCPL Health Canada</vt:lpstr>
      <vt:lpstr>Impact of DHCPL</vt:lpstr>
      <vt:lpstr>Future status</vt:lpstr>
      <vt:lpstr>Current status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MEDICINES CONTROL COUNCIL</dc:title>
  <dc:creator>user</dc:creator>
  <cp:lastModifiedBy>mac</cp:lastModifiedBy>
  <cp:revision>115</cp:revision>
  <dcterms:created xsi:type="dcterms:W3CDTF">2014-08-26T12:58:46Z</dcterms:created>
  <dcterms:modified xsi:type="dcterms:W3CDTF">2014-09-11T15:41:22Z</dcterms:modified>
</cp:coreProperties>
</file>